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4" r:id="rId10"/>
    <p:sldId id="300" r:id="rId11"/>
    <p:sldId id="301" r:id="rId12"/>
    <p:sldId id="302" r:id="rId13"/>
    <p:sldId id="303" r:id="rId14"/>
    <p:sldId id="299" r:id="rId15"/>
    <p:sldId id="298" r:id="rId16"/>
    <p:sldId id="267" r:id="rId17"/>
    <p:sldId id="269" r:id="rId18"/>
    <p:sldId id="265" r:id="rId19"/>
    <p:sldId id="270" r:id="rId20"/>
    <p:sldId id="271" r:id="rId21"/>
    <p:sldId id="273" r:id="rId22"/>
    <p:sldId id="274" r:id="rId23"/>
    <p:sldId id="275" r:id="rId24"/>
    <p:sldId id="272" r:id="rId25"/>
    <p:sldId id="268" r:id="rId26"/>
    <p:sldId id="276" r:id="rId27"/>
    <p:sldId id="280" r:id="rId28"/>
    <p:sldId id="281" r:id="rId29"/>
    <p:sldId id="278" r:id="rId30"/>
    <p:sldId id="279" r:id="rId31"/>
    <p:sldId id="277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/>
    <p:restoredTop sz="94659"/>
  </p:normalViewPr>
  <p:slideViewPr>
    <p:cSldViewPr snapToGrid="0">
      <p:cViewPr varScale="1">
        <p:scale>
          <a:sx n="101" d="100"/>
          <a:sy n="101" d="100"/>
        </p:scale>
        <p:origin x="1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0CB37-5511-6E45-B276-DE71B53F6BF2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A6455-CA66-5747-A98E-843EE07236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97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6455-CA66-5747-A98E-843EE07236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97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0F914-ECD8-23B1-DC30-82C92EC0B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D0D428-DD8B-4762-E346-8D54F0685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AE0C28-BB8E-5ACC-1FDA-88336DCA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FFDB4D-D428-1B92-C098-C1451B92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C188DE-CA67-A191-F4B0-38BD20A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0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D38F7-3DEF-27C3-E824-1C42E6CD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11017D-8D31-36C5-EE3C-5EB245DB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8A0788-73B9-E33B-CF13-6C49E723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E9DBED-61DC-E187-979F-A6E49458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0A0F41-ABDB-5F3D-8CB5-EE4E09F0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3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249E17-505F-863D-5DC2-6FAF95F46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B4C81F9-240C-0DC4-1152-50C8560C8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3811A-66D5-65BF-7F81-927FF195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538B5E-5624-8066-B71B-F8F50B12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872A7-2C62-E94F-A9AB-CA4513BC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79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2BA67-4DFA-04E9-25C5-E8B1A43E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09DD6-DF46-8FE9-56F9-8A6C9B87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52A85D-2B89-E5BF-76FF-BC5A4B53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F2EA51-8C4F-1DA8-F209-3BB76BB3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76F4B-8A02-66FB-595C-175CEDB3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39EC3-9595-9E14-145B-64C18FC5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48B7E9-999C-74EB-55EF-9F978A06E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6CCA71-8264-84FD-2D6F-A3CE4CFD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FED38-54DE-B089-A0C8-1256BE1C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6AB47A-BAA5-6946-4923-04EF4C83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53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AAC1-A8C1-F2A7-AC5B-3D530D85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C2D86-1F1E-9198-EEFE-5A93F10FF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594F54-EC4F-5F06-BAD2-29740D9F7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E4E7A4-A6DE-502C-3018-446900B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B1DC0A-0311-677F-DA9B-BF249BB4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00EA1B-27A7-1BD1-7DCD-C7C8C069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33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2546A-2CA1-5FB1-6254-39A4E1DC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DC5DBD-1B33-91D1-3CFD-C814CBC7E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2FFC4C-C8AC-B1AC-1679-B6C50EDAB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C1B41E-A72C-A247-9F73-D7D75D385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70291E-2DDB-28B9-D95F-40D56C8E2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832158-5946-0F01-6F9F-243A2FB0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3201FF-CFB4-1D1D-441C-C612262A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8BE67F-ED15-9760-5C25-96D6532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68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41F9-AA8E-B195-490D-F3A7C84A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092578-E886-438E-19FE-8850F0B3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BBFFC8-7193-5861-15BC-D8FA208C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05921F-2C50-4996-B6F1-5895B7D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5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461643-7FC6-D8A4-1AE4-52B22897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85F1EE-167D-F416-20A2-289F3170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2A4065-10B1-A267-6882-C479E26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21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D2CC9-49D0-3E11-F61D-046FDB9D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C04023-7DCA-6BAE-6EC8-99063A654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DD316C-E21D-3445-6D8C-274DF4797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D45F98-7624-10BE-D808-AEE00639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760DB1-763C-D2D3-451D-2A678698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69B2EF-57B0-EF9D-455D-28F8D34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1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4F45C-6D26-7DB3-036B-4623E55F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540408-30CC-AAB4-E905-F5272EA54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6F0E8-893E-7AB4-7BAE-5263FA201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743C55-FFC9-D0B5-E91B-F5FCB037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692B9-5BBA-230A-5800-5CC596BD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C1F5B8-FD06-C03F-C09C-AC76A2FA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84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4947D6-F8B0-F086-0B3C-E2EC14C7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EE7C2-563C-EA7C-FBC2-B930F870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686F77-3F47-8D7E-D24B-0D5B4E47B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F2D55-E940-2748-A9ED-8F3EFCE06661}" type="datetimeFigureOut">
              <a:rPr lang="de-DE" smtClean="0"/>
              <a:t>15.11.24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66AD38-14D6-4B1B-C03B-A7F16D318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0EF356-6C97-3ED3-DE32-1FE222497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33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eaborn.pydata.org/tutorial/color_palett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9C67D-9A27-0DB9-6D75-F59DA2BBD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11/10/24</a:t>
            </a:r>
            <a:br>
              <a:rPr lang="de-DE" dirty="0"/>
            </a:br>
            <a:r>
              <a:rPr lang="de-DE" dirty="0" err="1"/>
              <a:t>Results</a:t>
            </a:r>
            <a:r>
              <a:rPr lang="de-DE" dirty="0"/>
              <a:t> 22+23/10/24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089B65-8F73-BA24-5270-174934B32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 will mix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I will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topics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3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321DF-1005-340A-A4B5-E75CD67BD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0077"/>
            <a:ext cx="9144000" cy="2946292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11/10/2024:</a:t>
            </a:r>
            <a:br>
              <a:rPr lang="de-DE" dirty="0"/>
            </a:br>
            <a:r>
              <a:rPr lang="de-DE" dirty="0"/>
              <a:t>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surroundings</a:t>
            </a:r>
            <a:r>
              <a:rPr lang="de-DE" dirty="0"/>
              <a:t>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9EA8B3-0E49-681C-3057-37C3CF0AC798}"/>
              </a:ext>
            </a:extLst>
          </p:cNvPr>
          <p:cNvSpPr txBox="1"/>
          <p:nvPr/>
        </p:nvSpPr>
        <p:spPr>
          <a:xfrm>
            <a:off x="2409125" y="4957590"/>
            <a:ext cx="737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any</a:t>
            </a:r>
            <a:r>
              <a:rPr lang="de-DE" sz="2400" dirty="0"/>
              <a:t> </a:t>
            </a:r>
            <a:r>
              <a:rPr lang="de-DE" sz="2400" dirty="0" err="1"/>
              <a:t>damage</a:t>
            </a:r>
            <a:r>
              <a:rPr lang="de-DE" sz="2400" dirty="0"/>
              <a:t> </a:t>
            </a:r>
            <a:r>
              <a:rPr lang="de-DE" sz="2400" dirty="0" err="1"/>
              <a:t>done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what</a:t>
            </a:r>
            <a:r>
              <a:rPr lang="de-DE" sz="2400" dirty="0"/>
              <a:t> I </a:t>
            </a:r>
            <a:r>
              <a:rPr lang="de-DE" sz="2400" dirty="0" err="1"/>
              <a:t>observed</a:t>
            </a:r>
            <a:r>
              <a:rPr lang="de-DE" sz="2400" dirty="0"/>
              <a:t> so </a:t>
            </a:r>
            <a:r>
              <a:rPr lang="de-DE" sz="2400" dirty="0" err="1"/>
              <a:t>far</a:t>
            </a:r>
            <a:r>
              <a:rPr lang="de-DE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30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40DB6-DFC5-A2D6-2DDD-D4F2E286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happended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E6624B-7BA8-3EEC-F41E-3BC8C4951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128x0.5x0.5 mm</a:t>
            </a:r>
            <a:r>
              <a:rPr lang="de-DE" baseline="30000" dirty="0"/>
              <a:t>2</a:t>
            </a:r>
            <a:r>
              <a:rPr lang="de-DE" dirty="0"/>
              <a:t> linear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,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. </a:t>
            </a:r>
          </a:p>
          <a:p>
            <a:r>
              <a:rPr lang="de-DE" dirty="0"/>
              <a:t>After </a:t>
            </a:r>
            <a:r>
              <a:rPr lang="de-DE" dirty="0" err="1"/>
              <a:t>BeamScan</a:t>
            </a:r>
            <a:r>
              <a:rPr lang="de-DE" dirty="0"/>
              <a:t> 01, a </a:t>
            </a:r>
            <a:r>
              <a:rPr lang="de-DE" dirty="0" err="1"/>
              <a:t>Gafchromic</a:t>
            </a:r>
            <a:r>
              <a:rPr lang="de-DE" dirty="0"/>
              <a:t> was </a:t>
            </a:r>
            <a:r>
              <a:rPr lang="de-DE" dirty="0" err="1"/>
              <a:t>taken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). The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repositioned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;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.</a:t>
            </a:r>
          </a:p>
          <a:p>
            <a:r>
              <a:rPr lang="de-DE" dirty="0"/>
              <a:t>Most </a:t>
            </a:r>
            <a:r>
              <a:rPr lang="de-DE" dirty="0" err="1"/>
              <a:t>likely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then-inserted</a:t>
            </a:r>
            <a:r>
              <a:rPr lang="de-DE" dirty="0"/>
              <a:t> beam block </a:t>
            </a:r>
            <a:r>
              <a:rPr lang="de-DE" dirty="0" err="1"/>
              <a:t>touched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XY-stages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tilted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recognise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at </a:t>
            </a:r>
            <a:r>
              <a:rPr lang="de-DE" dirty="0" err="1"/>
              <a:t>first</a:t>
            </a:r>
            <a:r>
              <a:rPr lang="de-DE" dirty="0"/>
              <a:t> and </a:t>
            </a:r>
            <a:r>
              <a:rPr lang="de-DE" dirty="0" err="1"/>
              <a:t>started</a:t>
            </a:r>
            <a:r>
              <a:rPr lang="de-DE" dirty="0"/>
              <a:t> a </a:t>
            </a:r>
            <a:r>
              <a:rPr lang="de-DE" dirty="0" err="1"/>
              <a:t>measurement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041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C8E9-20D6-260F-7215-DA1F3D0D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and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stopped</a:t>
            </a:r>
            <a:r>
              <a:rPr lang="de-DE" dirty="0"/>
              <a:t>!</a:t>
            </a:r>
          </a:p>
        </p:txBody>
      </p:sp>
      <p:pic>
        <p:nvPicPr>
          <p:cNvPr id="5" name="Inhaltsplatzhalter 4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EB5DCE1-7576-E878-D1DC-90BDDDDAD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33882"/>
            <a:ext cx="6096000" cy="3429000"/>
          </a:xfrm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6C6242F-9AA8-07D0-E77D-1E7150F7A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3882"/>
            <a:ext cx="6096000" cy="3429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82534F3-4F9C-6456-66A7-082F8D4FBBAF}"/>
              </a:ext>
            </a:extLst>
          </p:cNvPr>
          <p:cNvSpPr txBox="1"/>
          <p:nvPr/>
        </p:nvSpPr>
        <p:spPr>
          <a:xfrm>
            <a:off x="1" y="602141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btw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saturated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at V &lt; 0.5 V – </a:t>
            </a:r>
            <a:r>
              <a:rPr lang="de-DE" dirty="0" err="1"/>
              <a:t>channel</a:t>
            </a:r>
            <a:r>
              <a:rPr lang="de-DE" dirty="0"/>
              <a:t> 88 </a:t>
            </a:r>
            <a:r>
              <a:rPr lang="de-DE" dirty="0" err="1"/>
              <a:t>saturates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. This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measure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saturation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56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79105F1-C579-33C6-8629-5C3E5581E2D6}"/>
              </a:ext>
            </a:extLst>
          </p:cNvPr>
          <p:cNvSpPr txBox="1"/>
          <p:nvPr/>
        </p:nvSpPr>
        <p:spPr>
          <a:xfrm>
            <a:off x="1051794" y="582067"/>
            <a:ext cx="100884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The </a:t>
            </a:r>
            <a:r>
              <a:rPr lang="de-DE" sz="2800" dirty="0" err="1"/>
              <a:t>array</a:t>
            </a:r>
            <a:r>
              <a:rPr lang="de-DE" sz="2800" dirty="0"/>
              <a:t>, </a:t>
            </a:r>
            <a:r>
              <a:rPr lang="de-DE" sz="2800" dirty="0" err="1"/>
              <a:t>indeed</a:t>
            </a:r>
            <a:r>
              <a:rPr lang="de-DE" sz="2800" dirty="0"/>
              <a:t>, </a:t>
            </a:r>
            <a:r>
              <a:rPr lang="de-DE" sz="2800" dirty="0" err="1"/>
              <a:t>mechanically</a:t>
            </a:r>
            <a:r>
              <a:rPr lang="de-DE" sz="2800" dirty="0"/>
              <a:t> </a:t>
            </a:r>
            <a:r>
              <a:rPr lang="de-DE" sz="2800" dirty="0" err="1"/>
              <a:t>collided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metal</a:t>
            </a:r>
            <a:r>
              <a:rPr lang="de-DE" sz="2800" dirty="0"/>
              <a:t> </a:t>
            </a:r>
            <a:r>
              <a:rPr lang="de-DE" sz="2800" dirty="0" err="1"/>
              <a:t>surroundings</a:t>
            </a:r>
            <a:r>
              <a:rPr lang="de-DE" sz="2800" dirty="0"/>
              <a:t>. 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found</a:t>
            </a:r>
            <a:r>
              <a:rPr lang="de-DE" sz="2800" dirty="0"/>
              <a:t>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signs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damage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bare </a:t>
            </a:r>
            <a:r>
              <a:rPr lang="de-DE" sz="2800" dirty="0" err="1"/>
              <a:t>eye</a:t>
            </a:r>
            <a:r>
              <a:rPr lang="de-DE" sz="2800" dirty="0"/>
              <a:t>.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The </a:t>
            </a:r>
            <a:r>
              <a:rPr lang="de-DE" sz="2800" dirty="0" err="1"/>
              <a:t>dark</a:t>
            </a:r>
            <a:r>
              <a:rPr lang="de-DE" sz="2800" dirty="0"/>
              <a:t>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checks</a:t>
            </a:r>
            <a:r>
              <a:rPr lang="de-DE" sz="2800" dirty="0"/>
              <a:t> </a:t>
            </a:r>
            <a:r>
              <a:rPr lang="de-DE" sz="2800" dirty="0" err="1"/>
              <a:t>afterwards</a:t>
            </a:r>
            <a:r>
              <a:rPr lang="de-DE" sz="2800" dirty="0"/>
              <a:t> also </a:t>
            </a:r>
            <a:r>
              <a:rPr lang="de-DE" sz="2800" dirty="0" err="1"/>
              <a:t>showed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same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as</a:t>
            </a:r>
            <a:r>
              <a:rPr lang="de-DE" sz="2800" dirty="0"/>
              <a:t> </a:t>
            </a:r>
            <a:r>
              <a:rPr lang="de-DE" sz="2800" dirty="0" err="1"/>
              <a:t>before</a:t>
            </a:r>
            <a:r>
              <a:rPr lang="de-DE" sz="2800" dirty="0"/>
              <a:t>.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So,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accidentally</a:t>
            </a:r>
            <a:r>
              <a:rPr lang="de-DE" sz="2800" dirty="0"/>
              <a:t> </a:t>
            </a:r>
            <a:r>
              <a:rPr lang="de-DE" sz="2800" dirty="0" err="1"/>
              <a:t>proved</a:t>
            </a:r>
            <a:r>
              <a:rPr lang="de-DE" sz="2800" dirty="0"/>
              <a:t> </a:t>
            </a:r>
            <a:r>
              <a:rPr lang="de-DE" sz="2800" dirty="0" err="1"/>
              <a:t>that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sealed</a:t>
            </a:r>
            <a:r>
              <a:rPr lang="de-DE" sz="2800" dirty="0"/>
              <a:t> </a:t>
            </a:r>
            <a:r>
              <a:rPr lang="de-DE" sz="2800" dirty="0" err="1"/>
              <a:t>bonding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in Strasbourg </a:t>
            </a:r>
            <a:r>
              <a:rPr lang="de-DE" sz="2800" dirty="0" err="1"/>
              <a:t>has</a:t>
            </a:r>
            <a:r>
              <a:rPr lang="de-DE" sz="2800" dirty="0"/>
              <a:t> </a:t>
            </a:r>
            <a:r>
              <a:rPr lang="de-DE" sz="2800" dirty="0" err="1"/>
              <a:t>excellent</a:t>
            </a:r>
            <a:r>
              <a:rPr lang="de-DE" sz="2800" dirty="0"/>
              <a:t> </a:t>
            </a:r>
            <a:r>
              <a:rPr lang="de-DE" sz="2800" dirty="0" err="1"/>
              <a:t>robustness</a:t>
            </a:r>
            <a:r>
              <a:rPr lang="de-DE" sz="2800" dirty="0"/>
              <a:t>.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info</a:t>
            </a:r>
            <a:r>
              <a:rPr lang="de-DE" sz="2800" dirty="0"/>
              <a:t> (</a:t>
            </a:r>
            <a:r>
              <a:rPr lang="de-DE" sz="2800" dirty="0" err="1"/>
              <a:t>compare</a:t>
            </a:r>
            <a:r>
              <a:rPr lang="de-DE" sz="2800" dirty="0"/>
              <a:t> </a:t>
            </a:r>
            <a:r>
              <a:rPr lang="de-DE" sz="2800" dirty="0" err="1"/>
              <a:t>logbook</a:t>
            </a:r>
            <a:r>
              <a:rPr lang="de-DE" sz="2800" dirty="0"/>
              <a:t>): All </a:t>
            </a:r>
            <a:r>
              <a:rPr lang="de-DE" sz="2800" dirty="0" err="1"/>
              <a:t>measurements</a:t>
            </a:r>
            <a:r>
              <a:rPr lang="de-DE" sz="2800" dirty="0"/>
              <a:t> </a:t>
            </a:r>
            <a:r>
              <a:rPr lang="de-DE" sz="2800" dirty="0" err="1"/>
              <a:t>including</a:t>
            </a:r>
            <a:r>
              <a:rPr lang="de-DE" sz="2800" dirty="0"/>
              <a:t> ‘BeamScan02‘ </a:t>
            </a:r>
            <a:r>
              <a:rPr lang="de-DE" sz="2800" dirty="0" err="1"/>
              <a:t>were</a:t>
            </a:r>
            <a:r>
              <a:rPr lang="de-DE" sz="2800" dirty="0"/>
              <a:t> </a:t>
            </a:r>
            <a:r>
              <a:rPr lang="de-DE" sz="2800" dirty="0" err="1"/>
              <a:t>taken</a:t>
            </a:r>
            <a:r>
              <a:rPr lang="de-DE" sz="2800" dirty="0"/>
              <a:t> after </a:t>
            </a:r>
            <a:r>
              <a:rPr lang="de-DE" sz="2800" dirty="0" err="1"/>
              <a:t>this</a:t>
            </a:r>
            <a:r>
              <a:rPr lang="de-DE" sz="2800" dirty="0"/>
              <a:t> crash. </a:t>
            </a:r>
          </a:p>
        </p:txBody>
      </p:sp>
    </p:spTree>
    <p:extLst>
      <p:ext uri="{BB962C8B-B14F-4D97-AF65-F5344CB8AC3E}">
        <p14:creationId xmlns:p14="http://schemas.microsoft.com/office/powerpoint/2010/main" val="250819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B2F71-DEE8-D855-0238-4DDDB58F26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defect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6120CF-B842-6DC8-A4B8-DA81F5B03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/>
          </a:bodyPr>
          <a:lstStyle/>
          <a:p>
            <a:r>
              <a:rPr lang="de-DE" dirty="0"/>
              <a:t>Short </a:t>
            </a:r>
            <a:r>
              <a:rPr lang="de-DE" dirty="0" err="1"/>
              <a:t>observation</a:t>
            </a:r>
            <a:r>
              <a:rPr lang="de-DE" dirty="0"/>
              <a:t> – </a:t>
            </a:r>
            <a:r>
              <a:rPr lang="de-DE" dirty="0" err="1"/>
              <a:t>channel</a:t>
            </a:r>
            <a:r>
              <a:rPr lang="de-DE" dirty="0"/>
              <a:t> 111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, and </a:t>
            </a:r>
            <a:r>
              <a:rPr lang="de-DE" dirty="0" err="1"/>
              <a:t>channel</a:t>
            </a:r>
            <a:r>
              <a:rPr lang="de-DE" dirty="0"/>
              <a:t> 113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= 0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)</a:t>
            </a:r>
          </a:p>
          <a:p>
            <a:r>
              <a:rPr lang="de-DE" dirty="0"/>
              <a:t>This </a:t>
            </a:r>
            <a:r>
              <a:rPr lang="de-DE" dirty="0" err="1"/>
              <a:t>occured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3 different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on 21+22/10/2024. Both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reacted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11/10/2024 (also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touching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and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167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A728-504C-A0C6-8C38-68A083F3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618"/>
            <a:ext cx="10515600" cy="59373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) </a:t>
            </a:r>
            <a:r>
              <a:rPr lang="de-DE" dirty="0" err="1"/>
              <a:t>some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. </a:t>
            </a: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arrays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 (PCB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connector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, </a:t>
            </a:r>
            <a:r>
              <a:rPr lang="de-DE" dirty="0" err="1"/>
              <a:t>connector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(but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?!),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– </a:t>
            </a:r>
            <a:r>
              <a:rPr lang="de-DE" dirty="0" err="1"/>
              <a:t>until</a:t>
            </a:r>
            <a:r>
              <a:rPr lang="de-DE" dirty="0"/>
              <a:t> ~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summer</a:t>
            </a:r>
            <a:r>
              <a:rPr lang="de-DE" dirty="0"/>
              <a:t>). </a:t>
            </a:r>
          </a:p>
          <a:p>
            <a:pPr marL="0" indent="0">
              <a:buNone/>
            </a:pPr>
            <a:r>
              <a:rPr lang="de-DE" sz="3000" b="1" u="sng" dirty="0" err="1"/>
              <a:t>Exactly</a:t>
            </a:r>
            <a:r>
              <a:rPr lang="de-DE" sz="3000" b="1" u="sng" dirty="0"/>
              <a:t> </a:t>
            </a:r>
            <a:r>
              <a:rPr lang="de-DE" sz="3000" b="1" u="sng" dirty="0" err="1"/>
              <a:t>this</a:t>
            </a:r>
            <a:r>
              <a:rPr lang="de-DE" sz="3000" b="1" u="sng" dirty="0"/>
              <a:t> </a:t>
            </a:r>
            <a:r>
              <a:rPr lang="de-DE" sz="3000" b="1" u="sng" dirty="0" err="1"/>
              <a:t>happened</a:t>
            </a:r>
            <a:r>
              <a:rPr lang="de-DE" sz="3000" dirty="0"/>
              <a:t> </a:t>
            </a:r>
            <a:r>
              <a:rPr lang="de-DE" sz="3000" dirty="0" err="1"/>
              <a:t>for</a:t>
            </a:r>
            <a:r>
              <a:rPr lang="de-DE" sz="3000" dirty="0"/>
              <a:t> all </a:t>
            </a:r>
            <a:r>
              <a:rPr lang="de-DE" sz="3000" dirty="0" err="1"/>
              <a:t>measurements</a:t>
            </a:r>
            <a:r>
              <a:rPr lang="de-DE" sz="3000" dirty="0"/>
              <a:t> on 21+22/10/2024, I </a:t>
            </a:r>
            <a:r>
              <a:rPr lang="de-DE" sz="3000" dirty="0" err="1"/>
              <a:t>observed</a:t>
            </a:r>
            <a:r>
              <a:rPr lang="de-DE" sz="3000" dirty="0"/>
              <a:t> </a:t>
            </a:r>
            <a:r>
              <a:rPr lang="de-DE" sz="3000" dirty="0" err="1"/>
              <a:t>channel</a:t>
            </a:r>
            <a:r>
              <a:rPr lang="de-DE" sz="3000" dirty="0"/>
              <a:t> 111 </a:t>
            </a:r>
            <a:r>
              <a:rPr lang="de-DE" sz="3000" dirty="0" err="1"/>
              <a:t>with</a:t>
            </a:r>
            <a:r>
              <a:rPr lang="de-DE" sz="3000" dirty="0"/>
              <a:t> a </a:t>
            </a:r>
            <a:r>
              <a:rPr lang="de-DE" sz="3000" dirty="0" err="1"/>
              <a:t>higher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(but linear </a:t>
            </a:r>
            <a:r>
              <a:rPr lang="de-DE" sz="3000" dirty="0" err="1"/>
              <a:t>response</a:t>
            </a:r>
            <a:r>
              <a:rPr lang="de-DE" sz="3000" dirty="0"/>
              <a:t>) and </a:t>
            </a:r>
            <a:r>
              <a:rPr lang="de-DE" sz="3000" dirty="0" err="1"/>
              <a:t>channel</a:t>
            </a:r>
            <a:r>
              <a:rPr lang="de-DE" sz="3000" dirty="0"/>
              <a:t> 113 </a:t>
            </a:r>
            <a:r>
              <a:rPr lang="de-DE" sz="3000" dirty="0" err="1"/>
              <a:t>with</a:t>
            </a:r>
            <a:r>
              <a:rPr lang="de-DE" sz="3000" dirty="0"/>
              <a:t> </a:t>
            </a:r>
            <a:r>
              <a:rPr lang="de-DE" sz="3000" dirty="0" err="1"/>
              <a:t>exactly</a:t>
            </a:r>
            <a:r>
              <a:rPr lang="de-DE" sz="3000" dirty="0"/>
              <a:t> 0 </a:t>
            </a:r>
            <a:r>
              <a:rPr lang="de-DE" sz="3000" dirty="0" err="1"/>
              <a:t>signal</a:t>
            </a:r>
            <a:r>
              <a:rPr lang="de-DE" sz="3000" dirty="0"/>
              <a:t>. (</a:t>
            </a:r>
            <a:r>
              <a:rPr lang="de-DE" sz="3000" dirty="0" err="1"/>
              <a:t>regardless</a:t>
            </a:r>
            <a:r>
              <a:rPr lang="de-DE" sz="3000" dirty="0"/>
              <a:t> </a:t>
            </a:r>
            <a:r>
              <a:rPr lang="de-DE" sz="3000" dirty="0" err="1"/>
              <a:t>which</a:t>
            </a:r>
            <a:r>
              <a:rPr lang="de-DE" sz="3000" dirty="0"/>
              <a:t> </a:t>
            </a:r>
            <a:r>
              <a:rPr lang="de-DE" sz="3000" dirty="0" err="1"/>
              <a:t>array</a:t>
            </a:r>
            <a:r>
              <a:rPr lang="de-DE" sz="3000" dirty="0"/>
              <a:t> was </a:t>
            </a:r>
            <a:r>
              <a:rPr lang="de-DE" sz="3000" dirty="0" err="1"/>
              <a:t>used</a:t>
            </a:r>
            <a:r>
              <a:rPr lang="de-DE" sz="3000" dirty="0"/>
              <a:t> 2Line, Large Matrix #2, Small Matrix #1, same </a:t>
            </a:r>
            <a:r>
              <a:rPr lang="de-DE" sz="3000" dirty="0" err="1"/>
              <a:t>behaviour</a:t>
            </a:r>
            <a:r>
              <a:rPr lang="de-DE" sz="3000" dirty="0"/>
              <a:t> </a:t>
            </a:r>
            <a:r>
              <a:rPr lang="de-DE" sz="3000" dirty="0" err="1"/>
              <a:t>without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)</a:t>
            </a:r>
          </a:p>
          <a:p>
            <a:pPr marL="0" indent="0">
              <a:buNone/>
            </a:pPr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! I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111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(but I </a:t>
            </a:r>
            <a:r>
              <a:rPr lang="de-DE" dirty="0" err="1"/>
              <a:t>think</a:t>
            </a:r>
            <a:r>
              <a:rPr lang="de-DE" dirty="0"/>
              <a:t> so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) –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113 was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84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E0C3-A593-D824-F464-D36008EF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0554-2382-0C06-7975-9080B957A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1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AE16B-EA1D-0A89-3303-8ABBABC9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5EB9C7-1534-FC10-8E03-8C9136FD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was: I </a:t>
            </a:r>
            <a:r>
              <a:rPr lang="de-DE" dirty="0" err="1"/>
              <a:t>considered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  <a:p>
            <a:r>
              <a:rPr lang="de-DE" dirty="0"/>
              <a:t>Thus, I </a:t>
            </a:r>
            <a:r>
              <a:rPr lang="de-DE" dirty="0" err="1"/>
              <a:t>wrote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characterisation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this</a:t>
            </a:r>
            <a:r>
              <a:rPr lang="de-DE" dirty="0"/>
              <a:t> also </a:t>
            </a:r>
            <a:r>
              <a:rPr lang="de-DE" dirty="0" err="1"/>
              <a:t>excludes</a:t>
            </a:r>
            <a:r>
              <a:rPr lang="de-DE" dirty="0"/>
              <a:t> not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147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E86CC-FA23-B88A-80FF-CFFB65F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11th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9FEB79-DFB3-B804-9459-B02F5EC8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976"/>
            <a:ext cx="6096000" cy="4757853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380F39F-3FC6-FBAD-182A-EA4B0BA6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5594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6826D-93E6-0D62-F282-3AC184D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5B5CEE4C-8361-ED73-C5B6-F7ACF541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493159"/>
            <a:ext cx="6095999" cy="4999716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F19D6DF5-4D27-CFC6-10D1-C4A69E7C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158"/>
            <a:ext cx="6096000" cy="49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FCF30-6537-D694-0E4E-D3D72951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E883E-51E9-2073-4636-935A6B17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11/10/24: Array 128x0.5x0.5 mm</a:t>
            </a:r>
            <a:r>
              <a:rPr lang="de-DE" baseline="30000" dirty="0"/>
              <a:t>2</a:t>
            </a:r>
            <a:r>
              <a:rPr lang="de-DE" dirty="0"/>
              <a:t> </a:t>
            </a:r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?</a:t>
            </a:r>
          </a:p>
          <a:p>
            <a:r>
              <a:rPr lang="de-DE" dirty="0"/>
              <a:t>Multiple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beam, and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diffusers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  <a:p>
            <a:r>
              <a:rPr lang="de-DE" dirty="0"/>
              <a:t>New Bragg </a:t>
            </a:r>
            <a:r>
              <a:rPr lang="de-DE" dirty="0" err="1"/>
              <a:t>wedge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PEEK material –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 </a:t>
            </a:r>
            <a:r>
              <a:rPr lang="de-DE" dirty="0" err="1"/>
              <a:t>foil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  <a:p>
            <a:r>
              <a:rPr lang="de-DE" dirty="0"/>
              <a:t>9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1 </a:t>
            </a:r>
            <a:r>
              <a:rPr lang="de-DE" dirty="0" err="1"/>
              <a:t>hour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After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there</a:t>
            </a:r>
            <a:r>
              <a:rPr lang="de-DE" dirty="0"/>
              <a:t> was a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outlet</a:t>
            </a:r>
            <a:r>
              <a:rPr lang="de-DE" dirty="0"/>
              <a:t> (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due tilt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touched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connction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</a:t>
            </a:r>
            <a:r>
              <a:rPr lang="de-DE" dirty="0" err="1"/>
              <a:t>saturated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, </a:t>
            </a:r>
            <a:r>
              <a:rPr lang="de-DE" dirty="0" err="1"/>
              <a:t>luckily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was NO! fatal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and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investigated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957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01E3B-E956-B763-5BDA-9697CDA2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ratios</a:t>
            </a:r>
            <a:r>
              <a:rPr lang="de-DE" dirty="0"/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287122-2711-C618-67B7-67CF9ABC16E3}"/>
              </a:ext>
            </a:extLst>
          </p:cNvPr>
          <p:cNvSpPr txBox="1"/>
          <p:nvPr/>
        </p:nvSpPr>
        <p:spPr>
          <a:xfrm>
            <a:off x="1" y="1690688"/>
            <a:ext cx="5563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These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ratios</a:t>
            </a:r>
            <a:r>
              <a:rPr lang="de-DE" sz="2000" dirty="0"/>
              <a:t> </a:t>
            </a:r>
            <a:r>
              <a:rPr lang="de-DE" sz="2000" dirty="0" err="1"/>
              <a:t>normed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smallest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(128x0.25x0.5)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dashed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shows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caluclated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 </a:t>
            </a:r>
            <a:r>
              <a:rPr lang="de-DE" sz="2000" dirty="0" err="1"/>
              <a:t>when</a:t>
            </a:r>
            <a:r>
              <a:rPr lang="de-DE" sz="2000" dirty="0"/>
              <a:t> </a:t>
            </a:r>
            <a:r>
              <a:rPr lang="de-DE" sz="2000" dirty="0" err="1"/>
              <a:t>considering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active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(</a:t>
            </a:r>
            <a:r>
              <a:rPr lang="de-DE" sz="2000" dirty="0" err="1"/>
              <a:t>meaning</a:t>
            </a:r>
            <a:r>
              <a:rPr lang="de-DE" sz="2000" dirty="0"/>
              <a:t> 0.4 x 0.4 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0.5 x 0.5mm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These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results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remarkable</a:t>
            </a:r>
            <a:r>
              <a:rPr lang="de-DE" sz="2000" dirty="0"/>
              <a:t> and different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what</a:t>
            </a:r>
            <a:r>
              <a:rPr lang="de-DE" sz="2000" dirty="0"/>
              <a:t> I </a:t>
            </a:r>
            <a:r>
              <a:rPr lang="de-DE" sz="2000" dirty="0" err="1"/>
              <a:t>presented</a:t>
            </a:r>
            <a:r>
              <a:rPr lang="de-DE" sz="2000" dirty="0"/>
              <a:t> </a:t>
            </a:r>
            <a:r>
              <a:rPr lang="de-DE" sz="2000" dirty="0" err="1"/>
              <a:t>earlier</a:t>
            </a:r>
            <a:r>
              <a:rPr lang="de-DE" sz="2000" dirty="0"/>
              <a:t>. The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implication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: The </a:t>
            </a:r>
            <a:r>
              <a:rPr lang="de-DE" sz="2000" dirty="0" err="1"/>
              <a:t>detection</a:t>
            </a:r>
            <a:r>
              <a:rPr lang="de-DE" sz="2000" dirty="0"/>
              <a:t> </a:t>
            </a:r>
            <a:r>
              <a:rPr lang="de-DE" sz="2000" dirty="0" err="1"/>
              <a:t>seems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 </a:t>
            </a:r>
            <a:r>
              <a:rPr lang="de-DE" sz="2000" dirty="0" err="1"/>
              <a:t>exactly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intend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matrix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,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observe</a:t>
            </a:r>
            <a:r>
              <a:rPr lang="de-DE" sz="2000" dirty="0"/>
              <a:t> a </a:t>
            </a:r>
            <a:r>
              <a:rPr lang="de-DE" sz="2000" dirty="0" err="1"/>
              <a:t>discrepancy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estimated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, but I will </a:t>
            </a:r>
            <a:r>
              <a:rPr lang="de-DE" sz="2000" dirty="0" err="1"/>
              <a:t>explain</a:t>
            </a:r>
            <a:r>
              <a:rPr lang="de-DE" sz="2000" dirty="0"/>
              <a:t> </a:t>
            </a:r>
            <a:r>
              <a:rPr lang="de-DE" sz="2000" dirty="0" err="1"/>
              <a:t>later</a:t>
            </a:r>
            <a:r>
              <a:rPr lang="de-DE" sz="2000" dirty="0"/>
              <a:t> </a:t>
            </a:r>
            <a:r>
              <a:rPr lang="de-DE" sz="2000" dirty="0" err="1"/>
              <a:t>why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really</a:t>
            </a:r>
            <a:r>
              <a:rPr lang="de-DE" sz="2000" dirty="0"/>
              <a:t> </a:t>
            </a:r>
            <a:r>
              <a:rPr lang="de-DE" sz="2000" dirty="0" err="1"/>
              <a:t>comparable</a:t>
            </a:r>
            <a:r>
              <a:rPr lang="de-DE" sz="2000" dirty="0"/>
              <a:t>.</a:t>
            </a:r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0D3BD6DF-84C3-2F46-6554-FFF65577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23" y="1342285"/>
            <a:ext cx="6587123" cy="5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9F0A7-CFFB-FEE1-FE94-185ED389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22nd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CC0199E-D639-6A48-0AC8-90B04A2D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57854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6EBAA9-9F55-E91F-2766-98A8BC59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3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9E329-FA51-3B01-10EC-38E50EF2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ECB4335-B4F4-2D52-6449-1E1270D0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3091"/>
            <a:ext cx="6096000" cy="4999717"/>
          </a:xfrm>
          <a:prstGeom prst="rect">
            <a:avLst/>
          </a:prstGeom>
        </p:spPr>
      </p:pic>
      <p:pic>
        <p:nvPicPr>
          <p:cNvPr id="8" name="Grafik 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7130AB93-8E95-4F37-F338-7872764B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3091"/>
            <a:ext cx="6096000" cy="49997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A1ABD86-5BCF-A5F9-B9A2-842CC6BB6F39}"/>
              </a:ext>
            </a:extLst>
          </p:cNvPr>
          <p:cNvSpPr txBox="1"/>
          <p:nvPr/>
        </p:nvSpPr>
        <p:spPr>
          <a:xfrm>
            <a:off x="298034" y="6211669"/>
            <a:ext cx="11595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e.g. </a:t>
            </a:r>
            <a:r>
              <a:rPr lang="de-DE" dirty="0" err="1"/>
              <a:t>detect</a:t>
            </a:r>
            <a:r>
              <a:rPr lang="de-DE" dirty="0"/>
              <a:t> a </a:t>
            </a:r>
            <a:r>
              <a:rPr lang="de-DE" dirty="0" err="1"/>
              <a:t>current</a:t>
            </a:r>
            <a:r>
              <a:rPr lang="de-DE" dirty="0"/>
              <a:t> ~ 200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r>
              <a:rPr lang="de-DE" dirty="0" err="1"/>
              <a:t>Meaning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/ 200 = 10 </a:t>
            </a:r>
            <a:r>
              <a:rPr lang="de-DE" dirty="0" err="1"/>
              <a:t>pA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68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0124F-7964-0ADE-CA15-0F07F097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ratios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1D75534-7E54-57B2-AA60-27000C38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623"/>
            <a:ext cx="6096000" cy="5013377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D93B97BD-D315-981D-8030-462CF246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4623"/>
            <a:ext cx="6079344" cy="501337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156D550-10E4-BC3D-B2E7-2BA83F1890A3}"/>
              </a:ext>
            </a:extLst>
          </p:cNvPr>
          <p:cNvSpPr txBox="1"/>
          <p:nvPr/>
        </p:nvSpPr>
        <p:spPr>
          <a:xfrm>
            <a:off x="817845" y="992501"/>
            <a:ext cx="446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128x0.25x0.5 </a:t>
            </a:r>
            <a:r>
              <a:rPr lang="de-DE" dirty="0" err="1"/>
              <a:t>array</a:t>
            </a:r>
            <a:r>
              <a:rPr lang="de-DE" dirty="0"/>
              <a:t>, but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all </a:t>
            </a:r>
            <a:r>
              <a:rPr lang="de-DE" dirty="0" err="1"/>
              <a:t>comparable</a:t>
            </a:r>
            <a:r>
              <a:rPr lang="de-DE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93BD1-E5B3-8F31-2B5F-197FE11E5278}"/>
              </a:ext>
            </a:extLst>
          </p:cNvPr>
          <p:cNvSpPr txBox="1"/>
          <p:nvPr/>
        </p:nvSpPr>
        <p:spPr>
          <a:xfrm>
            <a:off x="6789417" y="1269500"/>
            <a:ext cx="469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21/22 = </a:t>
            </a:r>
            <a:r>
              <a:rPr lang="de-DE" dirty="0" err="1"/>
              <a:t>comparable</a:t>
            </a:r>
            <a:r>
              <a:rPr lang="de-DE" dirty="0"/>
              <a:t>,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7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1CC16-5E18-D39F-54F3-036BCA5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AA29C1-F623-53B4-38B0-505BF138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wrote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@ 2 </a:t>
            </a:r>
            <a:r>
              <a:rPr lang="de-DE" dirty="0" err="1"/>
              <a:t>nA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false</a:t>
            </a:r>
            <a:endParaRPr lang="de-DE" dirty="0"/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23rd </a:t>
            </a:r>
            <a:r>
              <a:rPr lang="de-DE" dirty="0" err="1"/>
              <a:t>of</a:t>
            </a:r>
            <a:r>
              <a:rPr lang="de-DE" dirty="0"/>
              <a:t> September,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2 on </a:t>
            </a:r>
            <a:r>
              <a:rPr lang="de-DE" dirty="0" err="1"/>
              <a:t>the</a:t>
            </a:r>
            <a:r>
              <a:rPr lang="de-DE" dirty="0"/>
              <a:t> sample and </a:t>
            </a:r>
            <a:r>
              <a:rPr lang="de-DE" dirty="0" err="1"/>
              <a:t>the</a:t>
            </a:r>
            <a:r>
              <a:rPr lang="de-DE" dirty="0"/>
              <a:t> additional </a:t>
            </a:r>
            <a:r>
              <a:rPr lang="de-DE" dirty="0" err="1"/>
              <a:t>collimator</a:t>
            </a:r>
            <a:endParaRPr lang="de-DE" dirty="0"/>
          </a:p>
          <a:p>
            <a:r>
              <a:rPr lang="de-DE" dirty="0" err="1"/>
              <a:t>Afterwards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…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. 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crew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fit, so I am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19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005B-E311-F31D-C479-39DF553CB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Movie time: logo and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32EB48-EAA6-62CE-2381-6AF9E961D983}"/>
              </a:ext>
            </a:extLst>
          </p:cNvPr>
          <p:cNvSpPr txBox="1"/>
          <p:nvPr/>
        </p:nvSpPr>
        <p:spPr>
          <a:xfrm>
            <a:off x="2045147" y="4296427"/>
            <a:ext cx="834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Speed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20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 </a:t>
            </a:r>
            <a:r>
              <a:rPr lang="de-DE" dirty="0" err="1"/>
              <a:t>fps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in PPT: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.</a:t>
            </a:r>
            <a:r>
              <a:rPr lang="de-DE" dirty="0" err="1"/>
              <a:t>zip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42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9811C-BF65-8B74-91ED-6F452CDD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7"/>
            <a:ext cx="10515600" cy="1325563"/>
          </a:xfrm>
        </p:spPr>
        <p:txBody>
          <a:bodyPr/>
          <a:lstStyle/>
          <a:p>
            <a:r>
              <a:rPr lang="de-DE" dirty="0"/>
              <a:t>Movie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CFFB8-2915-80BE-5B5C-C20C4744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959"/>
            <a:ext cx="10515600" cy="4351338"/>
          </a:xfrm>
        </p:spPr>
        <p:txBody>
          <a:bodyPr/>
          <a:lstStyle/>
          <a:p>
            <a:r>
              <a:rPr lang="de-DE" dirty="0"/>
              <a:t>Needs </a:t>
            </a:r>
            <a:r>
              <a:rPr lang="de-DE" dirty="0" err="1"/>
              <a:t>refinement</a:t>
            </a:r>
            <a:r>
              <a:rPr lang="de-DE" dirty="0"/>
              <a:t>, like </a:t>
            </a:r>
            <a:r>
              <a:rPr lang="de-DE" dirty="0" err="1"/>
              <a:t>normalisation</a:t>
            </a:r>
            <a:r>
              <a:rPr lang="de-DE" dirty="0"/>
              <a:t> and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</a:t>
            </a:r>
            <a:r>
              <a:rPr lang="de-DE" dirty="0" err="1"/>
              <a:t>shadowing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tilted</a:t>
            </a:r>
            <a:r>
              <a:rPr lang="de-DE" dirty="0"/>
              <a:t>.</a:t>
            </a:r>
          </a:p>
        </p:txBody>
      </p:sp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1C96B60F-C187-BAD3-2A67-1A04306FC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9320" y="2625702"/>
            <a:ext cx="5327368" cy="4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8C2EB-C788-100E-6AED-5583722C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Movie Logo </a:t>
            </a:r>
            <a:r>
              <a:rPr lang="de-DE" dirty="0" err="1"/>
              <a:t>move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CCE7E3-EB16-DACA-16EB-8BDBCC75597D}"/>
              </a:ext>
            </a:extLst>
          </p:cNvPr>
          <p:cNvSpPr txBox="1"/>
          <p:nvPr/>
        </p:nvSpPr>
        <p:spPr>
          <a:xfrm>
            <a:off x="0" y="1469216"/>
            <a:ext cx="54600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/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Planned</a:t>
            </a:r>
            <a:r>
              <a:rPr lang="de-DE" dirty="0"/>
              <a:t> was an x-translation (</a:t>
            </a:r>
            <a:r>
              <a:rPr lang="de-DE" dirty="0" err="1"/>
              <a:t>photo</a:t>
            </a:r>
            <a:r>
              <a:rPr lang="de-DE" dirty="0"/>
              <a:t>) but </a:t>
            </a:r>
            <a:r>
              <a:rPr lang="de-DE" dirty="0" err="1"/>
              <a:t>this</a:t>
            </a:r>
            <a:r>
              <a:rPr lang="de-DE" dirty="0"/>
              <a:t> was not possible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vacuum</a:t>
            </a:r>
            <a:r>
              <a:rPr lang="de-DE" dirty="0"/>
              <a:t>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y-worked</a:t>
            </a:r>
            <a:r>
              <a:rPr lang="de-DE" dirty="0"/>
              <a:t> </a:t>
            </a:r>
            <a:r>
              <a:rPr lang="de-DE" dirty="0" err="1"/>
              <a:t>mechanically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code was not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it. </a:t>
            </a:r>
            <a:r>
              <a:rPr lang="de-DE" dirty="0" err="1"/>
              <a:t>Somehow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2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y-axis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was not </a:t>
            </a:r>
            <a:r>
              <a:rPr lang="de-DE" dirty="0" err="1"/>
              <a:t>considered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From</a:t>
            </a:r>
            <a:r>
              <a:rPr lang="de-DE" dirty="0"/>
              <a:t> design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reversed</a:t>
            </a:r>
            <a:r>
              <a:rPr lang="de-DE" dirty="0"/>
              <a:t>: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logo and </a:t>
            </a:r>
            <a:r>
              <a:rPr lang="de-DE" dirty="0" err="1"/>
              <a:t>ended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late</a:t>
            </a:r>
            <a:r>
              <a:rPr lang="de-DE" dirty="0"/>
              <a:t> and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fully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, CRHEA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(I will not </a:t>
            </a:r>
            <a:r>
              <a:rPr lang="de-DE" dirty="0" err="1"/>
              <a:t>interfere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Strasbourg – Nice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time)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limits</a:t>
            </a:r>
            <a:r>
              <a:rPr lang="de-DE" dirty="0"/>
              <a:t> and </a:t>
            </a:r>
            <a:r>
              <a:rPr lang="de-DE" dirty="0" err="1"/>
              <a:t>broke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… - live </a:t>
            </a:r>
            <a:r>
              <a:rPr lang="de-DE" dirty="0" err="1"/>
              <a:t>documented</a:t>
            </a:r>
            <a:r>
              <a:rPr lang="de-DE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F66F0-7AF9-9501-66C8-3BAFA41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22451" y="-1306278"/>
            <a:ext cx="3632216" cy="6442955"/>
          </a:xfrm>
          <a:prstGeom prst="rect">
            <a:avLst/>
          </a:prstGeom>
        </p:spPr>
      </p:pic>
      <p:pic>
        <p:nvPicPr>
          <p:cNvPr id="9" name="Grafik 8" descr="Ein Bild, das Maschine, Elektronik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5315F546-382E-CFBE-8FAD-DFF20A4E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096000" y="3118757"/>
            <a:ext cx="4985657" cy="3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9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D674E91A-0C57-286C-DE54-DF2F52AD8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032" y="1771361"/>
            <a:ext cx="6731936" cy="502365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4C07F3-A3F7-B9AE-4EA7-F9AD8888FADD}"/>
              </a:ext>
            </a:extLst>
          </p:cNvPr>
          <p:cNvSpPr txBox="1"/>
          <p:nvPr/>
        </p:nvSpPr>
        <p:spPr>
          <a:xfrm>
            <a:off x="0" y="21783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,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, and </a:t>
            </a:r>
            <a:r>
              <a:rPr lang="de-DE" dirty="0" err="1"/>
              <a:t>mirror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perspective</a:t>
            </a:r>
            <a:r>
              <a:rPr lang="de-DE" dirty="0"/>
              <a:t>).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remark</a:t>
            </a:r>
            <a:r>
              <a:rPr lang="de-DE" dirty="0"/>
              <a:t>: The logo was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thin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absorb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(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grey</a:t>
            </a:r>
            <a:r>
              <a:rPr lang="de-DE" dirty="0"/>
              <a:t> (open </a:t>
            </a:r>
            <a:r>
              <a:rPr lang="de-DE" dirty="0" err="1"/>
              <a:t>proton</a:t>
            </a:r>
            <a:r>
              <a:rPr lang="de-DE" dirty="0"/>
              <a:t> beam).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fluctuations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logo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3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5C690-0D23-2ACD-AC66-F15DB93ECB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039208-3E34-0F6E-FD61-4A442EF77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2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E40B31-6561-61FE-41FE-F4ED796F5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11/10/24: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/>
              <a:t>x and </a:t>
            </a:r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</a:t>
            </a:r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to</a:t>
            </a:r>
            <a:r>
              <a:rPr lang="de-DE" dirty="0"/>
              <a:t> puzzle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time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linear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, but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~1500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~ 20 </a:t>
            </a:r>
            <a:r>
              <a:rPr lang="de-DE" dirty="0" err="1"/>
              <a:t>minutes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632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EB514-1CB1-8C14-7C76-E5613D9B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stuff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112C9-6589-B383-399B-AEEDF976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Logbooks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and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conferences</a:t>
            </a:r>
            <a:r>
              <a:rPr lang="de-DE" dirty="0"/>
              <a:t>/</a:t>
            </a:r>
            <a:r>
              <a:rPr lang="de-DE" dirty="0" err="1"/>
              <a:t>papers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Matilde, Maxime &amp; Stéphane.</a:t>
            </a:r>
          </a:p>
        </p:txBody>
      </p:sp>
    </p:spTree>
    <p:extLst>
      <p:ext uri="{BB962C8B-B14F-4D97-AF65-F5344CB8AC3E}">
        <p14:creationId xmlns:p14="http://schemas.microsoft.com/office/powerpoint/2010/main" val="139310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CA7C6-DD43-95E4-7099-260EF1A0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-style </a:t>
            </a:r>
            <a:r>
              <a:rPr lang="de-DE" dirty="0" err="1"/>
              <a:t>remarks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2D12EE-F302-EA6F-F988-BF863918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84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format</a:t>
            </a:r>
            <a:r>
              <a:rPr lang="de-DE" dirty="0"/>
              <a:t>, etc. 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(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).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, …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uniform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MATRIX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r>
              <a:rPr lang="de-DE" dirty="0"/>
              <a:t>E.g.: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/</a:t>
            </a:r>
            <a:r>
              <a:rPr lang="de-DE" dirty="0" err="1"/>
              <a:t>videos</a:t>
            </a:r>
            <a:r>
              <a:rPr lang="de-DE" dirty="0"/>
              <a:t>. I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perceptually</a:t>
            </a:r>
            <a:r>
              <a:rPr lang="de-DE" dirty="0"/>
              <a:t> uniform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https://seaborn.pydata.org/tutorial/color_palettes.html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(I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rainbow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that's</a:t>
            </a:r>
            <a:r>
              <a:rPr lang="de-DE" dirty="0"/>
              <a:t> </a:t>
            </a:r>
            <a:r>
              <a:rPr lang="de-DE" dirty="0" err="1"/>
              <a:t>recognised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possible </a:t>
            </a:r>
            <a:r>
              <a:rPr lang="de-DE" dirty="0" err="1"/>
              <a:t>to</a:t>
            </a:r>
            <a:r>
              <a:rPr lang="de-DE" dirty="0"/>
              <a:t> design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by</a:t>
            </a:r>
            <a:r>
              <a:rPr lang="de-DE" dirty="0"/>
              <a:t> just </a:t>
            </a:r>
            <a:r>
              <a:rPr lang="de-DE" dirty="0" err="1"/>
              <a:t>handing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97DDA5-9DD4-7951-60D9-890FDA2F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69347"/>
            <a:ext cx="5080000" cy="635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DA7A0C-D369-8334-3C87-83157D39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846980"/>
            <a:ext cx="5080000" cy="63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C9A9C4-8AD3-7960-A247-4F4FE35BB786}"/>
              </a:ext>
            </a:extLst>
          </p:cNvPr>
          <p:cNvSpPr txBox="1"/>
          <p:nvPr/>
        </p:nvSpPr>
        <p:spPr>
          <a:xfrm>
            <a:off x="609658" y="6462060"/>
            <a:ext cx="1097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: These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uniform and </a:t>
            </a:r>
            <a:r>
              <a:rPr lang="de-DE" dirty="0" err="1"/>
              <a:t>avoid</a:t>
            </a:r>
            <a:r>
              <a:rPr lang="de-DE" dirty="0"/>
              <a:t> light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shades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vanish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 </a:t>
            </a:r>
            <a:r>
              <a:rPr lang="de-DE" dirty="0" err="1"/>
              <a:t>background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5704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A1B3B-324F-911C-A91D-597DE2EAC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Linearity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0A9018-109E-4BD3-6218-3427F68F8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Standard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</a:p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and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21+22/10/24</a:t>
            </a:r>
          </a:p>
          <a:p>
            <a:endParaRPr lang="de-DE" dirty="0"/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impacting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24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689DE-8CD9-966E-45E9-5B878509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analyzed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7E823-0681-320A-8679-4166CE31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161"/>
            <a:ext cx="10515600" cy="51307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voltage-dependent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currents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0.5 </a:t>
            </a:r>
            <a:r>
              <a:rPr lang="de-DE" dirty="0" err="1"/>
              <a:t>nA</a:t>
            </a:r>
            <a:r>
              <a:rPr lang="de-DE" dirty="0"/>
              <a:t> – 2.5 </a:t>
            </a:r>
            <a:r>
              <a:rPr lang="de-DE" dirty="0" err="1"/>
              <a:t>nA</a:t>
            </a:r>
            <a:r>
              <a:rPr lang="de-DE" dirty="0"/>
              <a:t> (5 </a:t>
            </a:r>
            <a:r>
              <a:rPr lang="de-DE" dirty="0" err="1"/>
              <a:t>points</a:t>
            </a:r>
            <a:r>
              <a:rPr lang="de-DE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quick </a:t>
            </a:r>
            <a:r>
              <a:rPr lang="de-DE" dirty="0" err="1"/>
              <a:t>statements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collecting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benchmark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! Signal = netto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–</a:t>
            </a:r>
            <a:r>
              <a:rPr lang="de-DE" dirty="0" err="1"/>
              <a:t>dark</a:t>
            </a:r>
            <a:r>
              <a:rPr lang="de-DE" dirty="0"/>
              <a:t>)</a:t>
            </a:r>
          </a:p>
          <a:p>
            <a:r>
              <a:rPr lang="de-DE" dirty="0"/>
              <a:t>I will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x)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(</a:t>
            </a:r>
            <a:r>
              <a:rPr lang="de-DE" dirty="0" err="1"/>
              <a:t>grey</a:t>
            </a:r>
            <a:r>
              <a:rPr lang="de-DE" dirty="0"/>
              <a:t>, x)</a:t>
            </a:r>
          </a:p>
          <a:p>
            <a:r>
              <a:rPr lang="de-DE" dirty="0"/>
              <a:t>Also </a:t>
            </a:r>
            <a:r>
              <a:rPr lang="de-DE" dirty="0" err="1"/>
              <a:t>plotted</a:t>
            </a:r>
            <a:r>
              <a:rPr lang="de-DE" dirty="0"/>
              <a:t>: Dark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v);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, ^);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, ^)</a:t>
            </a:r>
          </a:p>
          <a:p>
            <a:r>
              <a:rPr lang="de-DE" dirty="0"/>
              <a:t> I also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= </a:t>
            </a:r>
            <a:r>
              <a:rPr lang="de-DE" dirty="0" err="1"/>
              <a:t>Sqrt</a:t>
            </a:r>
            <a:r>
              <a:rPr lang="de-DE" dirty="0"/>
              <a:t>[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std</a:t>
            </a:r>
            <a:r>
              <a:rPr lang="de-DE" baseline="30000" dirty="0"/>
              <a:t>2</a:t>
            </a:r>
            <a:r>
              <a:rPr lang="de-DE" dirty="0"/>
              <a:t> +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signal</a:t>
            </a:r>
            <a:r>
              <a:rPr lang="de-DE" baseline="30000" dirty="0"/>
              <a:t>2</a:t>
            </a:r>
            <a:r>
              <a:rPr lang="de-DE" dirty="0"/>
              <a:t>] (</a:t>
            </a:r>
            <a:r>
              <a:rPr lang="de-DE" dirty="0" err="1"/>
              <a:t>black</a:t>
            </a:r>
            <a:r>
              <a:rPr lang="de-DE" dirty="0"/>
              <a:t>, ^)</a:t>
            </a:r>
          </a:p>
          <a:p>
            <a:r>
              <a:rPr lang="de-DE" dirty="0"/>
              <a:t>I fit a 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and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R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–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r>
              <a:rPr lang="de-DE" dirty="0"/>
              <a:t>I also fit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</a:t>
            </a:r>
            <a:r>
              <a:rPr lang="de-DE" baseline="30000" dirty="0"/>
              <a:t>1/2  </a:t>
            </a:r>
            <a:r>
              <a:rPr lang="de-DE" dirty="0"/>
              <a:t>+ (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, </a:t>
            </a:r>
            <a:r>
              <a:rPr lang="de-DE" dirty="0" err="1"/>
              <a:t>again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endParaRPr lang="de-DE" baseline="30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913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7D570CAD-6050-E35B-D259-5926CCAC11C1}"/>
              </a:ext>
            </a:extLst>
          </p:cNvPr>
          <p:cNvSpPr txBox="1"/>
          <p:nvPr/>
        </p:nvSpPr>
        <p:spPr>
          <a:xfrm>
            <a:off x="1368454" y="1714078"/>
            <a:ext cx="945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until</a:t>
            </a:r>
            <a:r>
              <a:rPr lang="de-DE" dirty="0"/>
              <a:t> 0.6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saturated</a:t>
            </a:r>
            <a:endParaRPr lang="de-DE" dirty="0"/>
          </a:p>
        </p:txBody>
      </p:sp>
      <p:pic>
        <p:nvPicPr>
          <p:cNvPr id="16" name="Grafik 15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18C5070-2ADD-D6C9-6B1D-ED675EC0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8" y="2815225"/>
            <a:ext cx="4762500" cy="3657600"/>
          </a:xfrm>
          <a:prstGeom prst="rect">
            <a:avLst/>
          </a:prstGeom>
        </p:spPr>
      </p:pic>
      <p:pic>
        <p:nvPicPr>
          <p:cNvPr id="18" name="Grafik 1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7FDC278-B18F-0883-D9C5-E52AD5F94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5225"/>
            <a:ext cx="4762500" cy="3657600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FFFF3039-075C-5F9B-5B73-D15CF0FA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Small </a:t>
            </a:r>
            <a:r>
              <a:rPr lang="de-DE" dirty="0" err="1"/>
              <a:t>matrix</a:t>
            </a:r>
            <a:r>
              <a:rPr lang="de-DE" dirty="0"/>
              <a:t> # 1</a:t>
            </a:r>
          </a:p>
        </p:txBody>
      </p:sp>
    </p:spTree>
    <p:extLst>
      <p:ext uri="{BB962C8B-B14F-4D97-AF65-F5344CB8AC3E}">
        <p14:creationId xmlns:p14="http://schemas.microsoft.com/office/powerpoint/2010/main" val="82120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18DDC559-AD3C-3A40-A2D0-3F4FC05FB30D}"/>
              </a:ext>
            </a:extLst>
          </p:cNvPr>
          <p:cNvSpPr txBox="1"/>
          <p:nvPr/>
        </p:nvSpPr>
        <p:spPr>
          <a:xfrm>
            <a:off x="0" y="2090172"/>
            <a:ext cx="28979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From</a:t>
            </a:r>
            <a:r>
              <a:rPr lang="de-DE" sz="2400" dirty="0"/>
              <a:t> 0.7 V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a real </a:t>
            </a:r>
            <a:r>
              <a:rPr lang="de-DE" sz="2400" dirty="0" err="1"/>
              <a:t>signal</a:t>
            </a:r>
            <a:r>
              <a:rPr lang="de-DE" sz="2400" dirty="0"/>
              <a:t> (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seen</a:t>
            </a:r>
            <a:r>
              <a:rPr lang="de-DE" sz="2400" dirty="0"/>
              <a:t> in </a:t>
            </a:r>
            <a:r>
              <a:rPr lang="de-DE" sz="2400" dirty="0" err="1"/>
              <a:t>voltage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r>
              <a:rPr lang="de-DE" sz="2400" dirty="0"/>
              <a:t>); </a:t>
            </a:r>
            <a:r>
              <a:rPr lang="de-DE" sz="2400" dirty="0" err="1"/>
              <a:t>from</a:t>
            </a:r>
            <a:r>
              <a:rPr lang="de-DE" sz="2400" dirty="0"/>
              <a:t> 0.9 V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detected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behaves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wanted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excellent</a:t>
            </a:r>
            <a:r>
              <a:rPr lang="de-DE" sz="2400" dirty="0"/>
              <a:t> </a:t>
            </a:r>
            <a:r>
              <a:rPr lang="de-DE" sz="2400" dirty="0" err="1"/>
              <a:t>linearity</a:t>
            </a:r>
            <a:endParaRPr lang="de-DE" sz="2400" dirty="0"/>
          </a:p>
        </p:txBody>
      </p:sp>
      <p:pic>
        <p:nvPicPr>
          <p:cNvPr id="14" name="Grafik 1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5F025B7-698E-F936-6419-60B56406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49" y="0"/>
            <a:ext cx="4687500" cy="3600000"/>
          </a:xfrm>
          <a:prstGeom prst="rect">
            <a:avLst/>
          </a:prstGeom>
        </p:spPr>
      </p:pic>
      <p:pic>
        <p:nvPicPr>
          <p:cNvPr id="18" name="Grafik 17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333C8F06-86CE-10FB-701B-4747CC4C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498" y="3208563"/>
            <a:ext cx="4612500" cy="3600000"/>
          </a:xfrm>
          <a:prstGeom prst="rect">
            <a:avLst/>
          </a:prstGeom>
        </p:spPr>
      </p:pic>
      <p:pic>
        <p:nvPicPr>
          <p:cNvPr id="16" name="Grafik 15" descr="Ein Bild, das Screenshot, Reihe, Text, parallel enthält.&#10;&#10;Automatisch generierte Beschreibung">
            <a:extLst>
              <a:ext uri="{FF2B5EF4-FFF2-40B4-BE49-F238E27FC236}">
                <a16:creationId xmlns:a16="http://schemas.microsoft.com/office/drawing/2014/main" id="{63CEBA78-9CA1-274C-FAD1-CCA5381D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249" y="0"/>
            <a:ext cx="4612500" cy="3600000"/>
          </a:xfrm>
          <a:prstGeom prst="rect">
            <a:avLst/>
          </a:prstGeom>
        </p:spPr>
      </p:pic>
      <p:pic>
        <p:nvPicPr>
          <p:cNvPr id="20" name="Grafik 19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6C265336-60E0-6462-A451-FD2470E4F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500" y="3208563"/>
            <a:ext cx="461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6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508B42E8-D1A6-00A0-BF13-A7496B6A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3371704"/>
          </a:xfrm>
          <a:prstGeom prst="rect">
            <a:avLst/>
          </a:prstGeom>
        </p:spPr>
      </p:pic>
      <p:pic>
        <p:nvPicPr>
          <p:cNvPr id="28" name="Grafik 27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8F8C188E-0E1E-2624-FD2C-717CE8E8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0" y="3486296"/>
            <a:ext cx="4320000" cy="3371704"/>
          </a:xfrm>
          <a:prstGeom prst="rect">
            <a:avLst/>
          </a:prstGeom>
        </p:spPr>
      </p:pic>
      <p:pic>
        <p:nvPicPr>
          <p:cNvPr id="26" name="Grafik 25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9FD9BDDB-74CC-3C86-3FCB-3FF7FE41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3486296"/>
            <a:ext cx="4320000" cy="3371704"/>
          </a:xfrm>
          <a:prstGeom prst="rect">
            <a:avLst/>
          </a:prstGeom>
        </p:spPr>
      </p:pic>
      <p:pic>
        <p:nvPicPr>
          <p:cNvPr id="24" name="Grafik 23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82AE5B0F-1736-1D1F-2F1C-276F79AB6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6300" y="3429000"/>
            <a:ext cx="4320000" cy="3371704"/>
          </a:xfrm>
          <a:prstGeom prst="rect">
            <a:avLst/>
          </a:prstGeom>
        </p:spPr>
      </p:pic>
      <p:pic>
        <p:nvPicPr>
          <p:cNvPr id="20" name="Grafik 19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2BBA73E3-2DD9-A28B-0494-45380F7C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0"/>
            <a:ext cx="4320000" cy="3371704"/>
          </a:xfrm>
          <a:prstGeom prst="rect">
            <a:avLst/>
          </a:prstGeom>
        </p:spPr>
      </p:pic>
      <p:pic>
        <p:nvPicPr>
          <p:cNvPr id="18" name="Grafik 17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62CE3710-B5CA-84FE-B331-EA53D12DD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6300" y="0"/>
            <a:ext cx="4320000" cy="33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019E60ED-E4F5-0C2A-159A-1ED667FBF02B}"/>
              </a:ext>
            </a:extLst>
          </p:cNvPr>
          <p:cNvSpPr txBox="1"/>
          <p:nvPr/>
        </p:nvSpPr>
        <p:spPr>
          <a:xfrm>
            <a:off x="0" y="529851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2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excellent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so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.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0‘s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 Thus,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. </a:t>
            </a:r>
          </a:p>
          <a:p>
            <a:r>
              <a:rPr lang="de-DE" dirty="0"/>
              <a:t>This,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justification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1.9 V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all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at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September!</a:t>
            </a:r>
          </a:p>
        </p:txBody>
      </p:sp>
      <p:pic>
        <p:nvPicPr>
          <p:cNvPr id="12" name="Grafik 11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BA43C27E-937C-B336-5F5B-4E6E09B2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224420"/>
            <a:ext cx="4686300" cy="3657600"/>
          </a:xfrm>
          <a:prstGeom prst="rect">
            <a:avLst/>
          </a:prstGeom>
        </p:spPr>
      </p:pic>
      <p:pic>
        <p:nvPicPr>
          <p:cNvPr id="14" name="Grafik 13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27C94CB4-4805-A04D-E25A-0CB23AEB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4420"/>
            <a:ext cx="4686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5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1DA51-ECCB-6186-9F60-78C79A06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voltages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E42884-61E2-4D03-87B5-1D6D25127DA3}"/>
              </a:ext>
            </a:extLst>
          </p:cNvPr>
          <p:cNvSpPr txBox="1"/>
          <p:nvPr/>
        </p:nvSpPr>
        <p:spPr>
          <a:xfrm>
            <a:off x="0" y="1540375"/>
            <a:ext cx="52942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). 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(R</a:t>
            </a:r>
            <a:r>
              <a:rPr lang="de-DE" baseline="30000" dirty="0"/>
              <a:t>2</a:t>
            </a:r>
            <a:r>
              <a:rPr lang="de-DE" dirty="0"/>
              <a:t> = 0.99x).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real </a:t>
            </a:r>
            <a:r>
              <a:rPr lang="de-DE" dirty="0" err="1"/>
              <a:t>tendency</a:t>
            </a:r>
            <a:r>
              <a:rPr lang="de-DE" dirty="0"/>
              <a:t> observable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but still in a </a:t>
            </a:r>
            <a:r>
              <a:rPr lang="de-DE" dirty="0" err="1"/>
              <a:t>decent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0.95 – 0.99.</a:t>
            </a:r>
          </a:p>
          <a:p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diode‘s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/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, and </a:t>
            </a:r>
            <a:r>
              <a:rPr lang="de-DE" dirty="0" err="1"/>
              <a:t>averaged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9 %. (Note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at different </a:t>
            </a:r>
            <a:r>
              <a:rPr lang="de-DE" dirty="0" err="1"/>
              <a:t>points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, but not </a:t>
            </a:r>
            <a:r>
              <a:rPr lang="de-DE" dirty="0" err="1"/>
              <a:t>totally</a:t>
            </a:r>
            <a:r>
              <a:rPr lang="de-DE" dirty="0"/>
              <a:t> flat, beam).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Inhaltsplatzhalter 9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D1571735-BA57-AB55-CC58-5BC8F41B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292" y="1422400"/>
            <a:ext cx="6897708" cy="5435600"/>
          </a:xfrm>
        </p:spPr>
      </p:pic>
    </p:spTree>
    <p:extLst>
      <p:ext uri="{BB962C8B-B14F-4D97-AF65-F5344CB8AC3E}">
        <p14:creationId xmlns:p14="http://schemas.microsoft.com/office/powerpoint/2010/main" val="3802137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A881B-8F1F-5A59-B103-EB75FC68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Big </a:t>
            </a:r>
            <a:r>
              <a:rPr lang="de-DE" dirty="0" err="1"/>
              <a:t>matrix</a:t>
            </a:r>
            <a:r>
              <a:rPr lang="de-DE" dirty="0"/>
              <a:t> # 2 (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at 1 V)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5836E0A-BDE4-1C5D-BF8E-E11379FA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189"/>
            <a:ext cx="4686300" cy="3657600"/>
          </a:xfrm>
          <a:prstGeom prst="rect">
            <a:avLst/>
          </a:prstGeom>
        </p:spPr>
      </p:pic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1AD75E3-D684-6ADB-A144-B8ACF468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076189"/>
            <a:ext cx="4686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43C8-8512-51E4-4569-753339C3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C6CBC-37EA-98C0-6608-156DEACA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57651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matrix</a:t>
            </a:r>
            <a:r>
              <a:rPr lang="de-DE" dirty="0"/>
              <a:t> 11x11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+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linearity</a:t>
            </a:r>
            <a:endParaRPr lang="de-DE" dirty="0"/>
          </a:p>
          <a:p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and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 (</a:t>
            </a:r>
            <a:r>
              <a:rPr lang="de-DE" dirty="0" err="1"/>
              <a:t>unchanged</a:t>
            </a:r>
            <a:r>
              <a:rPr lang="de-DE" dirty="0"/>
              <a:t> beam) + </a:t>
            </a:r>
            <a:r>
              <a:rPr lang="de-DE" dirty="0" err="1"/>
              <a:t>Gafchromic</a:t>
            </a:r>
            <a:endParaRPr lang="de-DE" dirty="0"/>
          </a:p>
          <a:p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at different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(7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23.7 </a:t>
            </a:r>
            <a:r>
              <a:rPr lang="de-DE" dirty="0" err="1"/>
              <a:t>to</a:t>
            </a:r>
            <a:r>
              <a:rPr lang="de-DE" dirty="0"/>
              <a:t> 3.5 MeV) –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  <a:p>
            <a:r>
              <a:rPr lang="de-DE" dirty="0" err="1"/>
              <a:t>y</a:t>
            </a:r>
            <a:r>
              <a:rPr lang="de-DE" dirty="0"/>
              <a:t>-translation after all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  <a:p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7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–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in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-scan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(</a:t>
            </a:r>
            <a:r>
              <a:rPr lang="de-DE" dirty="0" err="1"/>
              <a:t>stationary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259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8075053-C98C-2FAE-61CE-DF5649D4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3371703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5C64F7D-8A96-0B3D-40AE-A1B5BCCA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0" y="3486295"/>
            <a:ext cx="4320000" cy="3371703"/>
          </a:xfrm>
          <a:prstGeom prst="rect">
            <a:avLst/>
          </a:prstGeom>
        </p:spPr>
      </p:pic>
      <p:pic>
        <p:nvPicPr>
          <p:cNvPr id="13" name="Grafik 1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7356550-7CB2-4B48-316A-25D7D7E7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3486296"/>
            <a:ext cx="4320000" cy="3371703"/>
          </a:xfrm>
          <a:prstGeom prst="rect">
            <a:avLst/>
          </a:prstGeom>
        </p:spPr>
      </p:pic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08CF556-2BA9-02E4-4840-B90F4819A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6300" y="3486297"/>
            <a:ext cx="4320000" cy="3371703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61C2918-8AA4-7BF9-4955-FF4B6FCC7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0"/>
            <a:ext cx="4320000" cy="3383416"/>
          </a:xfrm>
          <a:prstGeom prst="rect">
            <a:avLst/>
          </a:prstGeom>
        </p:spPr>
      </p:pic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D2A93F20-A3FF-00FD-337E-F1BCA86A2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6300" y="-1"/>
            <a:ext cx="4320000" cy="33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6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036B9A5-EC00-0293-D1A0-596C74B7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92" y="1422400"/>
            <a:ext cx="6897708" cy="54356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2D0F483-1A81-097C-4F4F-A8A4157D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voltages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C1F741-DB61-3D79-4A24-BEA80FAA9EE9}"/>
              </a:ext>
            </a:extLst>
          </p:cNvPr>
          <p:cNvSpPr txBox="1"/>
          <p:nvPr/>
        </p:nvSpPr>
        <p:spPr>
          <a:xfrm>
            <a:off x="0" y="1690688"/>
            <a:ext cx="52942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 (R</a:t>
            </a:r>
            <a:r>
              <a:rPr lang="de-DE" baseline="30000" dirty="0"/>
              <a:t>2</a:t>
            </a:r>
            <a:r>
              <a:rPr lang="de-DE" dirty="0"/>
              <a:t> = 0.99x) ,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still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0.95 – 0.99. (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V)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inhomogeneity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diode‘s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at ~ 13 %,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 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twice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) and still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differ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04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3FC1C-62D3-3DBE-8FE2-178590AC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-apple-system"/>
              </a:rPr>
              <a:t>R</a:t>
            </a:r>
            <a:r>
              <a:rPr lang="de-DE" b="0" i="0" u="none" strike="noStrike" dirty="0">
                <a:effectLst/>
                <a:latin typeface="-apple-system"/>
              </a:rPr>
              <a:t>ésumé</a:t>
            </a:r>
            <a:r>
              <a:rPr lang="de-DE" b="0" i="0" u="none" strike="noStrike" dirty="0">
                <a:solidFill>
                  <a:srgbClr val="0B4164"/>
                </a:solidFill>
                <a:effectLst/>
                <a:latin typeface="-apple-system"/>
              </a:rPr>
              <a:t> 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F48B49-4E79-EF32-777B-2F5DD4042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)</a:t>
            </a:r>
          </a:p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 </a:t>
            </a:r>
          </a:p>
          <a:p>
            <a:r>
              <a:rPr lang="de-DE" dirty="0"/>
              <a:t>2 V </a:t>
            </a:r>
            <a:r>
              <a:rPr lang="de-DE" dirty="0" err="1"/>
              <a:t>is</a:t>
            </a:r>
            <a:r>
              <a:rPr lang="de-DE" dirty="0"/>
              <a:t> limited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) </a:t>
            </a:r>
            <a:r>
              <a:rPr lang="de-DE" dirty="0" err="1"/>
              <a:t>noise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inhomogeneity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dramatic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.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1.9 V. (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46144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44E76-67CD-FC52-C6AC-3C44060BE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‘2Line </a:t>
            </a:r>
            <a:r>
              <a:rPr lang="de-DE" dirty="0" err="1"/>
              <a:t>array</a:t>
            </a:r>
            <a:r>
              <a:rPr lang="de-DE" dirty="0"/>
              <a:t>‘</a:t>
            </a:r>
            <a:br>
              <a:rPr lang="de-DE" dirty="0"/>
            </a:b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x 64 0.5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CB4C69-7082-0CBE-1F9B-D7977E8CA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35715"/>
          </a:xfrm>
        </p:spPr>
        <p:txBody>
          <a:bodyPr>
            <a:normAutofit/>
          </a:bodyPr>
          <a:lstStyle/>
          <a:p>
            <a:r>
              <a:rPr lang="de-DE" dirty="0"/>
              <a:t>Mapping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normalization</a:t>
            </a:r>
            <a:r>
              <a:rPr lang="de-DE" dirty="0"/>
              <a:t> – and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concerning</a:t>
            </a:r>
            <a:r>
              <a:rPr lang="de-DE" dirty="0"/>
              <a:t> </a:t>
            </a:r>
            <a:r>
              <a:rPr lang="de-DE" dirty="0" err="1"/>
              <a:t>homogeneity</a:t>
            </a:r>
            <a:endParaRPr lang="de-DE" dirty="0"/>
          </a:p>
          <a:p>
            <a:r>
              <a:rPr lang="de-DE" dirty="0"/>
              <a:t>Images</a:t>
            </a:r>
          </a:p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Comparisons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Gafchromic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coming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soon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314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F0D67-8DD4-C871-C204-4AA7B4E1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1AE9A02-501F-CAE8-54AE-007B06198A9B}"/>
              </a:ext>
            </a:extLst>
          </p:cNvPr>
          <p:cNvSpPr/>
          <p:nvPr/>
        </p:nvSpPr>
        <p:spPr>
          <a:xfrm>
            <a:off x="9461325" y="464162"/>
            <a:ext cx="2117943" cy="6393838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0A37A78-1D7D-BCFA-CFE9-8714089A8617}"/>
              </a:ext>
            </a:extLst>
          </p:cNvPr>
          <p:cNvSpPr/>
          <p:nvPr/>
        </p:nvSpPr>
        <p:spPr>
          <a:xfrm>
            <a:off x="9761659" y="146548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57D4AD-AC55-DCF9-7249-5B743992FF5B}"/>
              </a:ext>
            </a:extLst>
          </p:cNvPr>
          <p:cNvSpPr/>
          <p:nvPr/>
        </p:nvSpPr>
        <p:spPr>
          <a:xfrm>
            <a:off x="9761659" y="230715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82EC15A-A755-ACDB-BAAA-D053F1EB4E3E}"/>
              </a:ext>
            </a:extLst>
          </p:cNvPr>
          <p:cNvSpPr/>
          <p:nvPr/>
        </p:nvSpPr>
        <p:spPr>
          <a:xfrm>
            <a:off x="9761659" y="314882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092575-5118-C914-7F9F-9A863716CACD}"/>
              </a:ext>
            </a:extLst>
          </p:cNvPr>
          <p:cNvSpPr/>
          <p:nvPr/>
        </p:nvSpPr>
        <p:spPr>
          <a:xfrm>
            <a:off x="9761659" y="399049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AD526B2-77F6-C799-86EA-D10B100B675F}"/>
              </a:ext>
            </a:extLst>
          </p:cNvPr>
          <p:cNvSpPr/>
          <p:nvPr/>
        </p:nvSpPr>
        <p:spPr>
          <a:xfrm>
            <a:off x="9761659" y="483216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4BBA51-2A10-3D27-ADFB-1A2EA49D87F3}"/>
              </a:ext>
            </a:extLst>
          </p:cNvPr>
          <p:cNvSpPr/>
          <p:nvPr/>
        </p:nvSpPr>
        <p:spPr>
          <a:xfrm>
            <a:off x="9761659" y="567383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5407DD-AEB7-D21F-614F-6A71C0B89828}"/>
              </a:ext>
            </a:extLst>
          </p:cNvPr>
          <p:cNvSpPr/>
          <p:nvPr/>
        </p:nvSpPr>
        <p:spPr>
          <a:xfrm>
            <a:off x="9761659" y="6515508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F6F770-02F8-9187-567C-0891692B6038}"/>
              </a:ext>
            </a:extLst>
          </p:cNvPr>
          <p:cNvSpPr/>
          <p:nvPr/>
        </p:nvSpPr>
        <p:spPr>
          <a:xfrm>
            <a:off x="10597842" y="110548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2CED6D2-1C94-F6FA-16E1-83DEF7DFA1C9}"/>
              </a:ext>
            </a:extLst>
          </p:cNvPr>
          <p:cNvSpPr/>
          <p:nvPr/>
        </p:nvSpPr>
        <p:spPr>
          <a:xfrm>
            <a:off x="10597842" y="194715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C8C7E6-F496-7A4B-CC17-9E3323FACFE8}"/>
              </a:ext>
            </a:extLst>
          </p:cNvPr>
          <p:cNvSpPr/>
          <p:nvPr/>
        </p:nvSpPr>
        <p:spPr>
          <a:xfrm>
            <a:off x="10597842" y="278882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A2A1DF-CCEC-72B8-53AE-240746A9AA94}"/>
              </a:ext>
            </a:extLst>
          </p:cNvPr>
          <p:cNvSpPr/>
          <p:nvPr/>
        </p:nvSpPr>
        <p:spPr>
          <a:xfrm>
            <a:off x="10597842" y="363049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1086E23-B88C-17DC-D5B1-D3247499AB47}"/>
              </a:ext>
            </a:extLst>
          </p:cNvPr>
          <p:cNvSpPr/>
          <p:nvPr/>
        </p:nvSpPr>
        <p:spPr>
          <a:xfrm>
            <a:off x="10597842" y="447216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6D15BA-0556-AE6D-49F9-D811B6D8806B}"/>
              </a:ext>
            </a:extLst>
          </p:cNvPr>
          <p:cNvSpPr/>
          <p:nvPr/>
        </p:nvSpPr>
        <p:spPr>
          <a:xfrm>
            <a:off x="10597842" y="531383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A4492D1-C660-1DF6-2E4F-B04E7CDDADA8}"/>
              </a:ext>
            </a:extLst>
          </p:cNvPr>
          <p:cNvSpPr/>
          <p:nvPr/>
        </p:nvSpPr>
        <p:spPr>
          <a:xfrm>
            <a:off x="10597842" y="615550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F011438-36E0-5853-0EA9-23B16AC72415}"/>
              </a:ext>
            </a:extLst>
          </p:cNvPr>
          <p:cNvSpPr/>
          <p:nvPr/>
        </p:nvSpPr>
        <p:spPr>
          <a:xfrm>
            <a:off x="9761659" y="619442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3F8C34-353D-9811-BC67-3892E2D080E6}"/>
              </a:ext>
            </a:extLst>
          </p:cNvPr>
          <p:cNvSpPr txBox="1"/>
          <p:nvPr/>
        </p:nvSpPr>
        <p:spPr>
          <a:xfrm>
            <a:off x="273234" y="1667435"/>
            <a:ext cx="84761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, I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Additionally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/ PCB and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perspective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</a:p>
          <a:p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)– </a:t>
            </a:r>
            <a:r>
              <a:rPr lang="de-DE" dirty="0" err="1"/>
              <a:t>thus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, I will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64-long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0.25 mm (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Analyzer </a:t>
            </a:r>
            <a:r>
              <a:rPr lang="de-DE" dirty="0" err="1"/>
              <a:t>class</a:t>
            </a:r>
            <a:r>
              <a:rPr lang="de-DE" dirty="0"/>
              <a:t>).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–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direction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will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I will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separate,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super-resolution </a:t>
            </a:r>
            <a:r>
              <a:rPr lang="de-DE" dirty="0" err="1"/>
              <a:t>available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I will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and 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r>
              <a:rPr lang="de-DE" dirty="0"/>
              <a:t>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C6D99F2-9DFB-DF66-ECF3-AC9C5E0E757A}"/>
              </a:ext>
            </a:extLst>
          </p:cNvPr>
          <p:cNvSpPr txBox="1"/>
          <p:nvPr/>
        </p:nvSpPr>
        <p:spPr>
          <a:xfrm>
            <a:off x="9967610" y="79477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8157277-DE9E-D36C-9301-AC6BCAF3F08F}"/>
              </a:ext>
            </a:extLst>
          </p:cNvPr>
          <p:cNvSpPr txBox="1"/>
          <p:nvPr/>
        </p:nvSpPr>
        <p:spPr>
          <a:xfrm>
            <a:off x="10803793" y="12649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B57284-D636-7940-72D3-C010D552EB4D}"/>
              </a:ext>
            </a:extLst>
          </p:cNvPr>
          <p:cNvSpPr txBox="1"/>
          <p:nvPr/>
        </p:nvSpPr>
        <p:spPr>
          <a:xfrm>
            <a:off x="9967610" y="16674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339C8F-714E-E6AA-E2F5-FB4C1C95F3F1}"/>
              </a:ext>
            </a:extLst>
          </p:cNvPr>
          <p:cNvSpPr txBox="1"/>
          <p:nvPr/>
        </p:nvSpPr>
        <p:spPr>
          <a:xfrm>
            <a:off x="10800161" y="214734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C8902F9-CAF2-5317-9006-2C2B1CD80EE2}"/>
              </a:ext>
            </a:extLst>
          </p:cNvPr>
          <p:cNvSpPr txBox="1"/>
          <p:nvPr/>
        </p:nvSpPr>
        <p:spPr>
          <a:xfrm>
            <a:off x="9967610" y="253794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92656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7F788-0906-7F40-1332-3E8D7701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super </a:t>
            </a:r>
            <a:r>
              <a:rPr lang="de-DE" dirty="0" err="1"/>
              <a:t>resolution</a:t>
            </a:r>
            <a:endParaRPr lang="de-DE" dirty="0"/>
          </a:p>
        </p:txBody>
      </p:sp>
      <p:pic>
        <p:nvPicPr>
          <p:cNvPr id="5" name="Grafik 4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6F9AD083-71AB-4AA2-54A9-7FDD8503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90" b="16870"/>
          <a:stretch/>
        </p:blipFill>
        <p:spPr>
          <a:xfrm>
            <a:off x="9475762" y="3331464"/>
            <a:ext cx="2701333" cy="3063875"/>
          </a:xfrm>
          <a:prstGeom prst="rect">
            <a:avLst/>
          </a:prstGeom>
        </p:spPr>
      </p:pic>
      <p:pic>
        <p:nvPicPr>
          <p:cNvPr id="9" name="Grafik 8" descr="Ein Bild, das Screenshot, Rechteck, Schwarzweiß, monochrom enthält.&#10;&#10;Automatisch generierte Beschreibung">
            <a:extLst>
              <a:ext uri="{FF2B5EF4-FFF2-40B4-BE49-F238E27FC236}">
                <a16:creationId xmlns:a16="http://schemas.microsoft.com/office/drawing/2014/main" id="{1D417B4D-71A1-46B3-8780-6F5EFC11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571" y="258112"/>
            <a:ext cx="2793524" cy="2865152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C08245F-6CAB-D613-A7E9-7F375DB3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71" y="2295144"/>
            <a:ext cx="4775200" cy="3657600"/>
          </a:xfrm>
          <a:prstGeom prst="rect">
            <a:avLst/>
          </a:prstGeom>
        </p:spPr>
      </p:pic>
      <p:pic>
        <p:nvPicPr>
          <p:cNvPr id="13" name="Grafik 1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E502FFF-874C-410A-6393-59FD8DAB9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5" y="2295144"/>
            <a:ext cx="4838700" cy="3657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EAB1C25-F780-AB66-776B-48B4391F5420}"/>
              </a:ext>
            </a:extLst>
          </p:cNvPr>
          <p:cNvSpPr txBox="1"/>
          <p:nvPr/>
        </p:nvSpPr>
        <p:spPr>
          <a:xfrm>
            <a:off x="1094517" y="6053439"/>
            <a:ext cx="743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</a:t>
            </a:r>
            <a:r>
              <a:rPr lang="de-DE" dirty="0" err="1"/>
              <a:t>working</a:t>
            </a:r>
            <a:r>
              <a:rPr lang="de-DE" dirty="0"/>
              <a:t> but </a:t>
            </a:r>
            <a:r>
              <a:rPr lang="de-DE" dirty="0" err="1"/>
              <a:t>too</a:t>
            </a:r>
            <a:r>
              <a:rPr lang="de-DE" dirty="0"/>
              <a:t> high and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foot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400269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967CBC53-3872-855B-D4B0-D579034F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00" y="0"/>
            <a:ext cx="4700000" cy="3600000"/>
          </a:xfrm>
          <a:prstGeom prst="rect">
            <a:avLst/>
          </a:prstGeom>
        </p:spPr>
      </p:pic>
      <p:pic>
        <p:nvPicPr>
          <p:cNvPr id="7" name="Grafik 6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F13560E-D2E9-09A4-DED9-521A742F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00" y="3258000"/>
            <a:ext cx="4700000" cy="3600000"/>
          </a:xfrm>
          <a:prstGeom prst="rect">
            <a:avLst/>
          </a:prstGeo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B005A24-5B55-385C-7EF2-9C7B84302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711700" cy="365760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E9CC167-D736-F118-BA17-5EBE5B014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00" y="3258000"/>
            <a:ext cx="4637500" cy="360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16968A2-AB93-91F5-1EE9-F3CB97B4C9D4}"/>
              </a:ext>
            </a:extLst>
          </p:cNvPr>
          <p:cNvSpPr txBox="1"/>
          <p:nvPr/>
        </p:nvSpPr>
        <p:spPr>
          <a:xfrm>
            <a:off x="-17780" y="2690336"/>
            <a:ext cx="140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</a:t>
            </a:r>
            <a:r>
              <a:rPr lang="de-DE" dirty="0" err="1"/>
              <a:t>images</a:t>
            </a:r>
            <a:r>
              <a:rPr lang="de-DE" dirty="0"/>
              <a:t> 0.25 mm in </a:t>
            </a:r>
            <a:r>
              <a:rPr lang="de-DE" dirty="0" err="1"/>
              <a:t>y-shifted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</p:txBody>
      </p:sp>
    </p:spTree>
    <p:extLst>
      <p:ext uri="{BB962C8B-B14F-4D97-AF65-F5344CB8AC3E}">
        <p14:creationId xmlns:p14="http://schemas.microsoft.com/office/powerpoint/2010/main" val="2983707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AC7F7-B875-55FC-2298-079F4BA79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4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Remark: The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tilted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all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angle.</a:t>
            </a:r>
          </a:p>
        </p:txBody>
      </p:sp>
      <p:pic>
        <p:nvPicPr>
          <p:cNvPr id="7" name="Grafik 6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71807FAA-7E3A-DEA5-54E1-AE643833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29" y="2821033"/>
            <a:ext cx="5340571" cy="4036967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ECB7BEF-64BC-68CA-FB4F-B359BA769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85" y="2821032"/>
            <a:ext cx="5270486" cy="4036968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E6242FB1-3FFA-8AEE-2095-D985F3BD6FA2}"/>
              </a:ext>
            </a:extLst>
          </p:cNvPr>
          <p:cNvCxnSpPr/>
          <p:nvPr/>
        </p:nvCxnSpPr>
        <p:spPr>
          <a:xfrm>
            <a:off x="3839131" y="3684039"/>
            <a:ext cx="0" cy="1916482"/>
          </a:xfrm>
          <a:prstGeom prst="line">
            <a:avLst/>
          </a:prstGeom>
          <a:ln w="952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B6C2EB8-D4F6-AF62-49B4-4A7C32B878E7}"/>
              </a:ext>
            </a:extLst>
          </p:cNvPr>
          <p:cNvSpPr>
            <a:spLocks noChangeAspect="1"/>
          </p:cNvSpPr>
          <p:nvPr/>
        </p:nvSpPr>
        <p:spPr>
          <a:xfrm>
            <a:off x="6922834" y="3166208"/>
            <a:ext cx="2952000" cy="2952143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742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8CE2D-6CAE-EF29-7873-2E3A188DA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multi-line </a:t>
            </a:r>
            <a:r>
              <a:rPr lang="de-DE" dirty="0" err="1"/>
              <a:t>arrays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47487F-7066-0B0A-59AF-641026414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extended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r>
              <a:rPr lang="de-DE" dirty="0"/>
              <a:t> (</a:t>
            </a:r>
            <a:r>
              <a:rPr lang="de-DE" dirty="0" err="1"/>
              <a:t>meaning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2Line </a:t>
            </a:r>
            <a:r>
              <a:rPr lang="de-DE" dirty="0" err="1"/>
              <a:t>array</a:t>
            </a:r>
            <a:r>
              <a:rPr lang="de-DE" dirty="0"/>
              <a:t> and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Matrix </a:t>
            </a:r>
            <a:r>
              <a:rPr lang="de-DE" dirty="0" err="1"/>
              <a:t>arrays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do not </a:t>
            </a:r>
            <a:r>
              <a:rPr lang="de-DE" dirty="0" err="1"/>
              <a:t>necessarily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. </a:t>
            </a:r>
          </a:p>
          <a:p>
            <a:r>
              <a:rPr lang="de-DE" dirty="0"/>
              <a:t>Thus, I will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changed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additions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8830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49D4C-9CFB-1B93-F3DD-E581BB5A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added</a:t>
            </a:r>
            <a:r>
              <a:rPr lang="de-DE" dirty="0"/>
              <a:t> + possible </a:t>
            </a:r>
            <a:r>
              <a:rPr lang="de-DE" dirty="0" err="1"/>
              <a:t>problem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B9C06-BE08-A8CE-A589-9E208FAA0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702"/>
            <a:ext cx="10515600" cy="531729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Diode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separately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orthogonal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measurement‘s</a:t>
            </a:r>
            <a:r>
              <a:rPr lang="de-DE" dirty="0"/>
              <a:t> </a:t>
            </a:r>
            <a:r>
              <a:rPr lang="de-DE" dirty="0" err="1"/>
              <a:t>translation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aligns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'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  <a:p>
            <a:r>
              <a:rPr lang="de-DE" dirty="0"/>
              <a:t>The different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optionally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'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global </a:t>
            </a:r>
            <a:r>
              <a:rPr lang="de-DE" dirty="0" err="1"/>
              <a:t>response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1 possible </a:t>
            </a:r>
            <a:r>
              <a:rPr lang="de-DE" dirty="0" err="1"/>
              <a:t>problem</a:t>
            </a:r>
            <a:r>
              <a:rPr lang="de-DE" dirty="0"/>
              <a:t>: Different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different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beam </a:t>
            </a:r>
            <a:r>
              <a:rPr lang="de-DE" dirty="0" err="1"/>
              <a:t>is</a:t>
            </a:r>
            <a:r>
              <a:rPr lang="de-DE" dirty="0"/>
              <a:t> e.g. not flat,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inaccuracy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Possible </a:t>
            </a:r>
            <a:r>
              <a:rPr lang="de-DE" dirty="0" err="1"/>
              <a:t>solutions</a:t>
            </a:r>
            <a:r>
              <a:rPr lang="de-DE" dirty="0"/>
              <a:t>: </a:t>
            </a:r>
          </a:p>
          <a:p>
            <a:pPr>
              <a:buFont typeface="Symbol" pitchFamily="2" charset="2"/>
              <a:buChar char="-"/>
            </a:pP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 (but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  <a:p>
            <a:pPr>
              <a:buFont typeface="Symbol" pitchFamily="2" charset="2"/>
              <a:buChar char="-"/>
            </a:pPr>
            <a:r>
              <a:rPr lang="de-DE" dirty="0"/>
              <a:t>Add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: X and Y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endParaRPr lang="de-DE" dirty="0"/>
          </a:p>
          <a:p>
            <a:pPr>
              <a:buFont typeface="Symbol" pitchFamily="2" charset="2"/>
              <a:buChar char="-"/>
            </a:pPr>
            <a:r>
              <a:rPr lang="de-DE" dirty="0"/>
              <a:t>Live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inaccuracy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‘high </a:t>
            </a:r>
            <a:r>
              <a:rPr lang="de-DE" dirty="0" err="1"/>
              <a:t>frequency</a:t>
            </a:r>
            <a:r>
              <a:rPr lang="de-DE" dirty="0"/>
              <a:t> ‘ </a:t>
            </a:r>
            <a:r>
              <a:rPr lang="de-DE" dirty="0" err="1"/>
              <a:t>fluctuation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;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anyway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535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B410-7A66-C9F8-064B-744A8359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55FFF-F50A-140A-7A26-541CE0FE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62160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in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diffusers</a:t>
            </a:r>
            <a:r>
              <a:rPr lang="de-DE" dirty="0"/>
              <a:t> (40, 200, 400 um); logo, </a:t>
            </a:r>
            <a:r>
              <a:rPr lang="de-DE" dirty="0" err="1"/>
              <a:t>misc</a:t>
            </a:r>
            <a:r>
              <a:rPr lang="de-DE" dirty="0"/>
              <a:t>, PEEK </a:t>
            </a:r>
            <a:r>
              <a:rPr lang="de-DE" dirty="0" err="1"/>
              <a:t>wedge</a:t>
            </a:r>
            <a:r>
              <a:rPr lang="de-DE" dirty="0"/>
              <a:t>, </a:t>
            </a:r>
            <a:r>
              <a:rPr lang="de-DE" dirty="0" err="1"/>
              <a:t>mouse-foot</a:t>
            </a:r>
            <a:r>
              <a:rPr lang="de-DE" dirty="0"/>
              <a:t>, </a:t>
            </a:r>
            <a:r>
              <a:rPr lang="de-DE" dirty="0" err="1"/>
              <a:t>undiffused</a:t>
            </a:r>
            <a:r>
              <a:rPr lang="de-DE" dirty="0"/>
              <a:t> beam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#2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30 </a:t>
            </a:r>
            <a:r>
              <a:rPr lang="de-DE" dirty="0" err="1"/>
              <a:t>seconds</a:t>
            </a:r>
            <a:r>
              <a:rPr lang="de-DE" dirty="0"/>
              <a:t>, ~1fps, </a:t>
            </a:r>
            <a:r>
              <a:rPr lang="de-DE" dirty="0" err="1"/>
              <a:t>from</a:t>
            </a:r>
            <a:r>
              <a:rPr lang="de-DE" dirty="0"/>
              <a:t> 100 </a:t>
            </a:r>
            <a:r>
              <a:rPr lang="de-DE" dirty="0" err="1"/>
              <a:t>pA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,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  <a:p>
            <a:r>
              <a:rPr lang="de-DE" dirty="0" err="1"/>
              <a:t>another</a:t>
            </a:r>
            <a:r>
              <a:rPr lang="de-DE" dirty="0"/>
              <a:t> 2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live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logo (</a:t>
            </a:r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improvised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–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– but at least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filmed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9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A10D9-6B51-BEB7-4FB6-1E36045A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2Line</a:t>
            </a:r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E5C6EB8-2048-8102-2D4E-43F5FDAB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726"/>
            <a:ext cx="6096000" cy="4681728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C8439A0-2A31-63D8-86AC-4916C6573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726"/>
            <a:ext cx="6096000" cy="46817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1CD013F-3CFB-1CAD-1BD3-D5CFA5D3079B}"/>
              </a:ext>
            </a:extLst>
          </p:cNvPr>
          <p:cNvSpPr txBox="1"/>
          <p:nvPr/>
        </p:nvSpPr>
        <p:spPr>
          <a:xfrm>
            <a:off x="162838" y="6190566"/>
            <a:ext cx="1202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2 </a:t>
            </a:r>
            <a:r>
              <a:rPr lang="de-DE" dirty="0" err="1"/>
              <a:t>lines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and a </a:t>
            </a:r>
            <a:r>
              <a:rPr lang="de-DE" dirty="0" err="1"/>
              <a:t>translation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; </a:t>
            </a:r>
            <a:r>
              <a:rPr lang="de-DE" dirty="0" err="1"/>
              <a:t>meaning</a:t>
            </a:r>
            <a:r>
              <a:rPr lang="de-DE" dirty="0"/>
              <a:t> 2 </a:t>
            </a:r>
            <a:r>
              <a:rPr lang="de-DE" dirty="0" err="1"/>
              <a:t>lines</a:t>
            </a:r>
            <a:r>
              <a:rPr lang="de-DE" dirty="0"/>
              <a:t> I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procedure</a:t>
            </a:r>
            <a:r>
              <a:rPr lang="de-DE" dirty="0"/>
              <a:t> on.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68B4A1-E8C7-DB75-A415-55748D2A0E57}"/>
              </a:ext>
            </a:extLst>
          </p:cNvPr>
          <p:cNvSpPr txBox="1"/>
          <p:nvPr/>
        </p:nvSpPr>
        <p:spPr>
          <a:xfrm>
            <a:off x="4862724" y="169068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Line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AB8752E-4F3B-3F6B-4FFA-B74FB237F58B}"/>
              </a:ext>
            </a:extLst>
          </p:cNvPr>
          <p:cNvSpPr txBox="1"/>
          <p:nvPr/>
        </p:nvSpPr>
        <p:spPr>
          <a:xfrm>
            <a:off x="10970376" y="169068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3993469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8338A-8736-2FC6-880B-59DA3587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addition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D34243-2181-9469-5BEA-23EA66462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I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signals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. </a:t>
            </a:r>
          </a:p>
          <a:p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high-signal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addition</a:t>
            </a:r>
            <a:r>
              <a:rPr lang="de-DE" dirty="0"/>
              <a:t>: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high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. (</a:t>
            </a:r>
            <a:r>
              <a:rPr lang="de-DE" dirty="0" err="1"/>
              <a:t>Otherwise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and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'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-</a:t>
            </a:r>
            <a:r>
              <a:rPr lang="de-DE" dirty="0" err="1"/>
              <a:t>than</a:t>
            </a:r>
            <a:r>
              <a:rPr lang="de-DE" dirty="0"/>
              <a:t>-normal </a:t>
            </a:r>
            <a:r>
              <a:rPr lang="de-DE" dirty="0" err="1"/>
              <a:t>value</a:t>
            </a:r>
            <a:r>
              <a:rPr lang="de-DE" dirty="0"/>
              <a:t>.)</a:t>
            </a:r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fluctuation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%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recently</a:t>
            </a:r>
            <a:r>
              <a:rPr lang="de-DE" dirty="0"/>
              <a:t>, I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conservative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=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(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) &lt; </a:t>
            </a:r>
            <a:r>
              <a:rPr lang="de-DE" dirty="0" err="1"/>
              <a:t>signal</a:t>
            </a:r>
            <a:r>
              <a:rPr lang="de-DE" dirty="0"/>
              <a:t> &lt; 1.5 *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11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116BF-E044-3DFF-8C57-BF2D5461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2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5" name="Inhaltsplatzhalter 4" descr="Ein Bild, das Diagramm, Reihe, Text, Screenshot enthält.&#10;&#10;Automatisch generierte Beschreibung">
            <a:extLst>
              <a:ext uri="{FF2B5EF4-FFF2-40B4-BE49-F238E27FC236}">
                <a16:creationId xmlns:a16="http://schemas.microsoft.com/office/drawing/2014/main" id="{FA245472-5FFB-248F-D9E7-F2B5EBBEC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29023"/>
            <a:ext cx="6096000" cy="468172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A3BD91-783D-4B27-02D5-CA15DF5A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9023"/>
            <a:ext cx="6096000" cy="46817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03E5E60-C67D-BC5D-2A4C-1F436D993AAD}"/>
              </a:ext>
            </a:extLst>
          </p:cNvPr>
          <p:cNvSpPr txBox="1"/>
          <p:nvPr/>
        </p:nvSpPr>
        <p:spPr>
          <a:xfrm>
            <a:off x="0" y="600839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/>
              <a:t>There</a:t>
            </a:r>
            <a:r>
              <a:rPr lang="de-DE" sz="1600" b="1" dirty="0"/>
              <a:t> </a:t>
            </a:r>
            <a:r>
              <a:rPr lang="de-DE" sz="1600" b="1" dirty="0" err="1"/>
              <a:t>seems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</a:t>
            </a:r>
            <a:r>
              <a:rPr lang="de-DE" sz="1600" b="1" dirty="0" err="1"/>
              <a:t>be</a:t>
            </a:r>
            <a:r>
              <a:rPr lang="de-DE" sz="1600" b="1" dirty="0"/>
              <a:t> a </a:t>
            </a:r>
            <a:r>
              <a:rPr lang="de-DE" sz="1600" b="1" dirty="0" err="1"/>
              <a:t>difference</a:t>
            </a:r>
            <a:r>
              <a:rPr lang="de-DE" sz="1600" b="1" dirty="0"/>
              <a:t> in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mean</a:t>
            </a:r>
            <a:r>
              <a:rPr lang="de-DE" sz="1600" b="1" dirty="0"/>
              <a:t> </a:t>
            </a:r>
            <a:r>
              <a:rPr lang="de-DE" sz="1600" b="1" dirty="0" err="1"/>
              <a:t>signal</a:t>
            </a:r>
            <a:r>
              <a:rPr lang="de-DE" sz="1600" b="1" dirty="0"/>
              <a:t> </a:t>
            </a:r>
            <a:r>
              <a:rPr lang="de-DE" sz="1600" b="1" dirty="0" err="1"/>
              <a:t>between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two</a:t>
            </a:r>
            <a:r>
              <a:rPr lang="de-DE" sz="1600" b="1" dirty="0"/>
              <a:t> </a:t>
            </a:r>
            <a:r>
              <a:rPr lang="de-DE" sz="1600" b="1" dirty="0" err="1"/>
              <a:t>lines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array</a:t>
            </a:r>
            <a:r>
              <a:rPr lang="de-DE" sz="1600" b="1" dirty="0"/>
              <a:t>! </a:t>
            </a:r>
            <a:r>
              <a:rPr lang="de-DE" sz="1600" dirty="0"/>
              <a:t>(Note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beam </a:t>
            </a:r>
            <a:r>
              <a:rPr lang="de-DE" sz="1600" dirty="0" err="1"/>
              <a:t>instability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time </a:t>
            </a:r>
          </a:p>
          <a:p>
            <a:r>
              <a:rPr lang="de-DE" sz="1600" dirty="0" err="1"/>
              <a:t>reflects</a:t>
            </a:r>
            <a:r>
              <a:rPr lang="de-DE" sz="1600" dirty="0"/>
              <a:t> in a larger </a:t>
            </a:r>
            <a:r>
              <a:rPr lang="de-DE" sz="1600" dirty="0" err="1"/>
              <a:t>spread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one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– not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difference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two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 (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 </a:t>
            </a:r>
            <a:r>
              <a:rPr lang="de-DE" sz="1600" dirty="0" err="1"/>
              <a:t>come</a:t>
            </a:r>
            <a:r>
              <a:rPr lang="de-DE" sz="1600" dirty="0"/>
              <a:t> ~ at </a:t>
            </a:r>
            <a:r>
              <a:rPr lang="de-DE" sz="1600" dirty="0" err="1"/>
              <a:t>the</a:t>
            </a:r>
            <a:r>
              <a:rPr lang="de-DE" sz="1600" dirty="0"/>
              <a:t> same time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beam) </a:t>
            </a:r>
          </a:p>
        </p:txBody>
      </p:sp>
    </p:spTree>
    <p:extLst>
      <p:ext uri="{BB962C8B-B14F-4D97-AF65-F5344CB8AC3E}">
        <p14:creationId xmlns:p14="http://schemas.microsoft.com/office/powerpoint/2010/main" val="1021666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E9885-736B-E20C-B781-DC7722A2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individually</a:t>
            </a:r>
            <a:endParaRPr lang="de-DE" dirty="0"/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2998BC2-897C-4C5B-41DE-A5526CD7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6" y="1426919"/>
            <a:ext cx="5973223" cy="4671158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84BBC83-8D6D-457A-1234-FB2BD2BE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49" y="1426920"/>
            <a:ext cx="6008074" cy="467115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1979B2B-DDD9-590C-ADEE-5825BDB49A6B}"/>
              </a:ext>
            </a:extLst>
          </p:cNvPr>
          <p:cNvSpPr txBox="1"/>
          <p:nvPr/>
        </p:nvSpPr>
        <p:spPr>
          <a:xfrm>
            <a:off x="0" y="596989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high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 0.5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0…</a:t>
            </a:r>
          </a:p>
          <a:p>
            <a:r>
              <a:rPr lang="de-DE" dirty="0"/>
              <a:t>The high -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fluctuation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register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baseline</a:t>
            </a:r>
            <a:r>
              <a:rPr lang="de-DE" dirty="0"/>
              <a:t> </a:t>
            </a:r>
            <a:r>
              <a:rPr lang="de-DE" dirty="0" err="1"/>
              <a:t>underneath</a:t>
            </a:r>
            <a:r>
              <a:rPr lang="de-DE" dirty="0"/>
              <a:t> –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beam </a:t>
            </a:r>
            <a:r>
              <a:rPr lang="de-DE" dirty="0" err="1"/>
              <a:t>instability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64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57FE6-D716-2609-D600-D3D7AD1D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global </a:t>
            </a:r>
            <a:r>
              <a:rPr lang="de-DE" dirty="0" err="1"/>
              <a:t>alignment</a:t>
            </a:r>
            <a:endParaRPr lang="de-DE" dirty="0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1E782DD4-C86A-3456-4C4C-60BB83E8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01" y="1352210"/>
            <a:ext cx="7062600" cy="550579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B22A93-5480-C276-6AFC-899955526001}"/>
              </a:ext>
            </a:extLst>
          </p:cNvPr>
          <p:cNvSpPr txBox="1"/>
          <p:nvPr/>
        </p:nvSpPr>
        <p:spPr>
          <a:xfrm>
            <a:off x="0" y="1851461"/>
            <a:ext cx="51294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discrepancy</a:t>
            </a:r>
            <a:r>
              <a:rPr lang="de-DE" dirty="0"/>
              <a:t> (~ 4 %)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align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global </a:t>
            </a:r>
            <a:r>
              <a:rPr lang="de-DE" dirty="0" err="1"/>
              <a:t>mean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(I will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 err="1"/>
              <a:t>Aligning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global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200 um diffuser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0.5 mm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percent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Anyway</a:t>
            </a:r>
            <a:r>
              <a:rPr lang="de-DE" dirty="0"/>
              <a:t>, </a:t>
            </a:r>
            <a:r>
              <a:rPr lang="de-DE" dirty="0" err="1"/>
              <a:t>let's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and after </a:t>
            </a:r>
            <a:r>
              <a:rPr lang="de-DE" dirty="0" err="1"/>
              <a:t>normalization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6267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55B01-0550-1752-A2CE-A4183095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160E45A-A1CE-2686-8979-727A1757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77" y="1436775"/>
            <a:ext cx="6954123" cy="54212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5D3D1F-48BD-5B39-CE35-AFAFBBE3A305}"/>
              </a:ext>
            </a:extLst>
          </p:cNvPr>
          <p:cNvSpPr txBox="1"/>
          <p:nvPr/>
        </p:nvSpPr>
        <p:spPr>
          <a:xfrm>
            <a:off x="0" y="1331231"/>
            <a:ext cx="52378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Underneath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(high </a:t>
            </a:r>
            <a:r>
              <a:rPr lang="de-DE" dirty="0" err="1"/>
              <a:t>frequency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a </a:t>
            </a:r>
            <a:r>
              <a:rPr lang="de-DE" dirty="0" err="1"/>
              <a:t>baseline</a:t>
            </a:r>
            <a:r>
              <a:rPr lang="de-DE" dirty="0"/>
              <a:t> </a:t>
            </a:r>
            <a:r>
              <a:rPr lang="de-DE" dirty="0" err="1"/>
              <a:t>lowering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numbers</a:t>
            </a:r>
            <a:r>
              <a:rPr lang="de-DE" dirty="0"/>
              <a:t> (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). </a:t>
            </a:r>
          </a:p>
          <a:p>
            <a:endParaRPr lang="de-DE" dirty="0"/>
          </a:p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different time </a:t>
            </a:r>
            <a:r>
              <a:rPr lang="de-DE" dirty="0" err="1"/>
              <a:t>coming</a:t>
            </a:r>
            <a:r>
              <a:rPr lang="de-DE" dirty="0"/>
              <a:t>/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instability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 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 5 %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; I </a:t>
            </a:r>
            <a:r>
              <a:rPr lang="de-DE" dirty="0" err="1"/>
              <a:t>noted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currents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:</a:t>
            </a:r>
          </a:p>
          <a:p>
            <a:r>
              <a:rPr lang="de-DE" dirty="0"/>
              <a:t>2 </a:t>
            </a:r>
            <a:r>
              <a:rPr lang="de-DE" dirty="0" err="1"/>
              <a:t>nA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1.8 </a:t>
            </a:r>
            <a:r>
              <a:rPr lang="de-DE" dirty="0" err="1"/>
              <a:t>nA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end.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means</a:t>
            </a:r>
            <a:r>
              <a:rPr lang="de-DE" dirty="0"/>
              <a:t> a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10 %,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fluctuation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(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 in </a:t>
            </a:r>
            <a:r>
              <a:rPr lang="de-DE" dirty="0" err="1"/>
              <a:t>the</a:t>
            </a:r>
            <a:r>
              <a:rPr lang="de-DE" dirty="0"/>
              <a:t> beam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partially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723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E2B82-D8C4-E5D9-A05B-13DB900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Résumé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B4F41-C0D0-7453-A0D8-8FFA6D6B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2597"/>
            <a:ext cx="5129402" cy="54254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000" dirty="0"/>
              <a:t>The </a:t>
            </a:r>
            <a:r>
              <a:rPr lang="de-DE" sz="2000" dirty="0" err="1"/>
              <a:t>pattern</a:t>
            </a:r>
            <a:r>
              <a:rPr lang="de-DE" sz="2000" dirty="0"/>
              <a:t> </a:t>
            </a:r>
            <a:r>
              <a:rPr lang="de-DE" sz="2000" dirty="0" err="1"/>
              <a:t>underneath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needs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removed</a:t>
            </a:r>
            <a:r>
              <a:rPr lang="de-DE" sz="2000" dirty="0"/>
              <a:t> </a:t>
            </a:r>
            <a:r>
              <a:rPr lang="de-DE" sz="2000" dirty="0" err="1"/>
              <a:t>since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adds</a:t>
            </a:r>
            <a:r>
              <a:rPr lang="de-DE" sz="2000" dirty="0"/>
              <a:t> a </a:t>
            </a:r>
            <a:r>
              <a:rPr lang="de-DE" sz="2000" dirty="0" err="1"/>
              <a:t>stain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does</a:t>
            </a:r>
            <a:r>
              <a:rPr lang="de-DE" sz="2000" dirty="0"/>
              <a:t> not </a:t>
            </a:r>
            <a:r>
              <a:rPr lang="de-DE" sz="2000" dirty="0" err="1"/>
              <a:t>exist</a:t>
            </a:r>
            <a:r>
              <a:rPr lang="de-DE" sz="2000" dirty="0"/>
              <a:t> in </a:t>
            </a:r>
            <a:r>
              <a:rPr lang="de-DE" sz="2000" dirty="0" err="1"/>
              <a:t>reality</a:t>
            </a:r>
            <a:r>
              <a:rPr lang="de-DE" sz="2000" dirty="0"/>
              <a:t>!</a:t>
            </a:r>
          </a:p>
          <a:p>
            <a:pPr marL="0" indent="0">
              <a:buNone/>
            </a:pP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multi-line </a:t>
            </a:r>
            <a:r>
              <a:rPr lang="de-DE" sz="2000" dirty="0" err="1"/>
              <a:t>measurements</a:t>
            </a:r>
            <a:r>
              <a:rPr lang="de-DE" sz="2000" dirty="0"/>
              <a:t>, I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develop</a:t>
            </a:r>
            <a:r>
              <a:rPr lang="de-DE" sz="2000" dirty="0"/>
              <a:t> a sophisticated </a:t>
            </a:r>
            <a:r>
              <a:rPr lang="de-DE" sz="2000" dirty="0" err="1"/>
              <a:t>method</a:t>
            </a:r>
            <a:r>
              <a:rPr lang="de-DE" sz="2000" dirty="0"/>
              <a:t> </a:t>
            </a:r>
            <a:r>
              <a:rPr lang="de-DE" sz="2000" dirty="0" err="1"/>
              <a:t>applicable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single-line </a:t>
            </a:r>
            <a:r>
              <a:rPr lang="de-DE" sz="2000" dirty="0" err="1"/>
              <a:t>measurements</a:t>
            </a:r>
            <a:r>
              <a:rPr lang="de-DE" sz="2000" dirty="0"/>
              <a:t>.</a:t>
            </a:r>
          </a:p>
          <a:p>
            <a:pPr marL="0" indent="0">
              <a:buNone/>
            </a:pPr>
            <a:r>
              <a:rPr lang="de-DE" sz="2000" dirty="0"/>
              <a:t>I will do </a:t>
            </a:r>
            <a:r>
              <a:rPr lang="de-DE" sz="2000" dirty="0" err="1"/>
              <a:t>this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few</a:t>
            </a:r>
            <a:r>
              <a:rPr lang="de-DE" sz="2000" dirty="0"/>
              <a:t> </a:t>
            </a:r>
            <a:r>
              <a:rPr lang="de-DE" sz="2000" dirty="0" err="1"/>
              <a:t>days</a:t>
            </a:r>
            <a:r>
              <a:rPr lang="de-DE" sz="2000" dirty="0"/>
              <a:t> </a:t>
            </a:r>
            <a:r>
              <a:rPr lang="de-DE" sz="2000" dirty="0" err="1"/>
              <a:t>since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important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judging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fluctuation</a:t>
            </a:r>
            <a:r>
              <a:rPr lang="de-DE" sz="2000" dirty="0"/>
              <a:t> in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response</a:t>
            </a:r>
            <a:r>
              <a:rPr lang="de-DE" sz="2000" dirty="0"/>
              <a:t> (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quite</a:t>
            </a:r>
            <a:r>
              <a:rPr lang="de-DE" sz="2000" dirty="0"/>
              <a:t> an </a:t>
            </a:r>
            <a:r>
              <a:rPr lang="de-DE" sz="2000" dirty="0" err="1"/>
              <a:t>important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).</a:t>
            </a:r>
          </a:p>
          <a:p>
            <a:pPr marL="0" indent="0">
              <a:buNone/>
            </a:pPr>
            <a:r>
              <a:rPr lang="de-DE" sz="2000" dirty="0"/>
              <a:t>Words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 I </a:t>
            </a:r>
            <a:r>
              <a:rPr lang="de-DE" sz="2000" dirty="0" err="1"/>
              <a:t>intend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(I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quite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experience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fitting</a:t>
            </a:r>
            <a:r>
              <a:rPr lang="de-DE" sz="2000" dirty="0"/>
              <a:t> a </a:t>
            </a:r>
            <a:r>
              <a:rPr lang="de-DE" sz="2000" dirty="0" err="1"/>
              <a:t>baseline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:</a:t>
            </a:r>
          </a:p>
          <a:p>
            <a:pPr marL="0" indent="0">
              <a:buNone/>
            </a:pPr>
            <a:r>
              <a:rPr lang="de-DE" sz="2000" dirty="0"/>
              <a:t>I will </a:t>
            </a:r>
            <a:r>
              <a:rPr lang="de-DE" sz="2000" dirty="0" err="1"/>
              <a:t>try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a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restricted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sure</a:t>
            </a:r>
            <a:r>
              <a:rPr lang="de-DE" sz="2000" dirty="0"/>
              <a:t> I do not </a:t>
            </a:r>
            <a:r>
              <a:rPr lang="de-DE" sz="2000" dirty="0" err="1"/>
              <a:t>remove</a:t>
            </a:r>
            <a:r>
              <a:rPr lang="de-DE" sz="2000" dirty="0"/>
              <a:t> </a:t>
            </a:r>
            <a:r>
              <a:rPr lang="de-DE" sz="2000" dirty="0" err="1"/>
              <a:t>any</a:t>
            </a:r>
            <a:r>
              <a:rPr lang="de-DE" sz="2000" dirty="0"/>
              <a:t> </a:t>
            </a:r>
            <a:r>
              <a:rPr lang="de-DE" sz="2000" dirty="0" err="1"/>
              <a:t>pattern</a:t>
            </a:r>
            <a:r>
              <a:rPr lang="de-DE" sz="2000" dirty="0"/>
              <a:t> </a:t>
            </a:r>
            <a:r>
              <a:rPr lang="de-DE" sz="2000" dirty="0" err="1"/>
              <a:t>coming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response</a:t>
            </a:r>
            <a:r>
              <a:rPr lang="de-DE" sz="2000" dirty="0"/>
              <a:t> </a:t>
            </a:r>
            <a:r>
              <a:rPr lang="de-DE" sz="2000" dirty="0" err="1"/>
              <a:t>differences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. (</a:t>
            </a:r>
            <a:r>
              <a:rPr lang="de-DE" sz="2000" dirty="0" err="1"/>
              <a:t>Probably</a:t>
            </a:r>
            <a:r>
              <a:rPr lang="de-DE" sz="2000" dirty="0"/>
              <a:t> a 2D polynomial </a:t>
            </a:r>
            <a:r>
              <a:rPr lang="de-DE" sz="2000" dirty="0" err="1"/>
              <a:t>or</a:t>
            </a:r>
            <a:r>
              <a:rPr lang="de-DE" sz="2000" dirty="0"/>
              <a:t> a </a:t>
            </a:r>
            <a:r>
              <a:rPr lang="de-DE" sz="2000" dirty="0" err="1"/>
              <a:t>Gaussian</a:t>
            </a:r>
            <a:r>
              <a:rPr lang="de-DE" sz="2000" dirty="0"/>
              <a:t> –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reasonable</a:t>
            </a:r>
            <a:r>
              <a:rPr lang="de-DE" sz="2000" dirty="0"/>
              <a:t> </a:t>
            </a:r>
            <a:r>
              <a:rPr lang="de-DE" sz="2000" dirty="0" err="1"/>
              <a:t>assumption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beam </a:t>
            </a:r>
            <a:r>
              <a:rPr lang="de-DE" sz="2000" dirty="0" err="1"/>
              <a:t>decay</a:t>
            </a:r>
            <a:r>
              <a:rPr lang="de-DE" sz="2000" dirty="0"/>
              <a:t> </a:t>
            </a:r>
            <a:r>
              <a:rPr lang="de-DE" sz="2000" dirty="0" err="1"/>
              <a:t>pattern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r>
              <a:rPr lang="de-DE" sz="2000" dirty="0" err="1"/>
              <a:t>Since</a:t>
            </a:r>
            <a:r>
              <a:rPr lang="de-DE" sz="2000" dirty="0"/>
              <a:t> I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pattern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2 different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sets</a:t>
            </a:r>
            <a:r>
              <a:rPr lang="de-DE" sz="2000" dirty="0"/>
              <a:t> (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11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Matrix </a:t>
            </a:r>
            <a:r>
              <a:rPr lang="de-DE" sz="2000" dirty="0" err="1"/>
              <a:t>arrays</a:t>
            </a:r>
            <a:r>
              <a:rPr lang="de-DE" sz="2000" dirty="0"/>
              <a:t>!) I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judge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method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</a:t>
            </a:r>
            <a:r>
              <a:rPr lang="de-DE" sz="2000" dirty="0" err="1"/>
              <a:t>suited</a:t>
            </a:r>
            <a:r>
              <a:rPr lang="de-DE" sz="2000" dirty="0"/>
              <a:t> </a:t>
            </a:r>
            <a:r>
              <a:rPr lang="de-DE" sz="2000" dirty="0" err="1"/>
              <a:t>here</a:t>
            </a:r>
            <a:r>
              <a:rPr lang="de-DE" sz="2000" dirty="0"/>
              <a:t>. </a:t>
            </a:r>
          </a:p>
        </p:txBody>
      </p:sp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4E4E6E9-487B-4525-4B8F-1B55A85C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01" y="1352210"/>
            <a:ext cx="7062600" cy="55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8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2973D-C2C9-B954-21FC-A0ADF7830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2Line </a:t>
            </a:r>
            <a:r>
              <a:rPr lang="de-DE" dirty="0" err="1"/>
              <a:t>array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9EDB75-1D44-7697-FABE-5121F7251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503" y="3612086"/>
            <a:ext cx="9488993" cy="165576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Individual </a:t>
            </a:r>
            <a:r>
              <a:rPr lang="de-DE" dirty="0" err="1"/>
              <a:t>lines</a:t>
            </a:r>
            <a:r>
              <a:rPr lang="de-DE" dirty="0"/>
              <a:t> vs.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(so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deconvoluted</a:t>
            </a:r>
            <a:r>
              <a:rPr lang="de-DE" dirty="0"/>
              <a:t> super-resolution)</a:t>
            </a:r>
          </a:p>
          <a:p>
            <a:r>
              <a:rPr lang="de-DE" dirty="0" err="1"/>
              <a:t>Before</a:t>
            </a:r>
            <a:r>
              <a:rPr lang="de-DE" dirty="0"/>
              <a:t>/after </a:t>
            </a:r>
            <a:r>
              <a:rPr lang="de-DE" dirty="0" err="1"/>
              <a:t>normalization</a:t>
            </a:r>
            <a:r>
              <a:rPr lang="de-DE" dirty="0"/>
              <a:t> (so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stained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beam power </a:t>
            </a:r>
            <a:r>
              <a:rPr lang="de-DE" dirty="0" err="1"/>
              <a:t>decay</a:t>
            </a:r>
            <a:r>
              <a:rPr lang="de-DE" dirty="0"/>
              <a:t>)</a:t>
            </a:r>
          </a:p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non-signal </a:t>
            </a:r>
            <a:r>
              <a:rPr lang="de-DE" dirty="0" err="1"/>
              <a:t>line</a:t>
            </a:r>
            <a:endParaRPr lang="de-DE" dirty="0"/>
          </a:p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made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2993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B18B8-CB60-404F-D9EF-B1A94A70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965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40 um diffuser /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C27BBCC-81A4-7880-1934-D3973EB3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919"/>
            <a:ext cx="4043226" cy="3096939"/>
          </a:xfrm>
          <a:prstGeom prst="rect">
            <a:avLst/>
          </a:prstGeom>
        </p:spPr>
      </p:pic>
      <p:pic>
        <p:nvPicPr>
          <p:cNvPr id="7" name="Grafik 6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D3EF9EAA-46AA-2B6A-2B70-80F1AEE6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1061"/>
            <a:ext cx="4096992" cy="3096939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2932C2C2-2A44-53D6-1567-37FF8D064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18" y="1932261"/>
            <a:ext cx="4838700" cy="365760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3C1F64D-0062-4190-0EE5-16DD058CDC11}"/>
              </a:ext>
            </a:extLst>
          </p:cNvPr>
          <p:cNvCxnSpPr/>
          <p:nvPr/>
        </p:nvCxnSpPr>
        <p:spPr>
          <a:xfrm>
            <a:off x="4043226" y="3761061"/>
            <a:ext cx="298524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16B8A70-F9CE-3344-A4A7-67B01965773A}"/>
              </a:ext>
            </a:extLst>
          </p:cNvPr>
          <p:cNvSpPr txBox="1"/>
          <p:nvPr/>
        </p:nvSpPr>
        <p:spPr>
          <a:xfrm>
            <a:off x="4084107" y="2435616"/>
            <a:ext cx="2903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08EA3-DCB4-4915-3FDA-32695D4D4C03}"/>
              </a:ext>
            </a:extLst>
          </p:cNvPr>
          <p:cNvSpPr txBox="1"/>
          <p:nvPr/>
        </p:nvSpPr>
        <p:spPr>
          <a:xfrm>
            <a:off x="4084107" y="3886178"/>
            <a:ext cx="290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0.2</a:t>
            </a:r>
          </a:p>
        </p:txBody>
      </p:sp>
    </p:spTree>
    <p:extLst>
      <p:ext uri="{BB962C8B-B14F-4D97-AF65-F5344CB8AC3E}">
        <p14:creationId xmlns:p14="http://schemas.microsoft.com/office/powerpoint/2010/main" val="937868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5B580-CE2A-D6E4-0EDA-FB68E5F2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ToDos</a:t>
            </a:r>
            <a:r>
              <a:rPr lang="de-DE" dirty="0"/>
              <a:t> (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Tuesday)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94AA1-ABD9-27EC-74DD-F34F3D0D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Remove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low-frequency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Method </a:t>
            </a:r>
            <a:r>
              <a:rPr lang="de-DE" dirty="0" err="1"/>
              <a:t>development</a:t>
            </a:r>
            <a:endParaRPr lang="de-DE" dirty="0"/>
          </a:p>
          <a:p>
            <a:pPr lvl="1"/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) + </a:t>
            </a:r>
            <a:r>
              <a:rPr lang="de-DE" dirty="0" err="1"/>
              <a:t>redo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pPr lvl="1"/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judging</a:t>
            </a:r>
            <a:r>
              <a:rPr lang="de-DE" dirty="0"/>
              <a:t> on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homogeneity</a:t>
            </a:r>
            <a:endParaRPr lang="de-DE" dirty="0"/>
          </a:p>
          <a:p>
            <a:r>
              <a:rPr lang="de-DE" dirty="0"/>
              <a:t>Updates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Super-resolution (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deconvolution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2N </a:t>
            </a:r>
            <a:r>
              <a:rPr lang="de-DE" dirty="0" err="1"/>
              <a:t>imaginary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sized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</a:p>
          <a:p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Scans</a:t>
            </a:r>
          </a:p>
          <a:p>
            <a:r>
              <a:rPr lang="de-DE" dirty="0"/>
              <a:t>Energy-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(PEEK </a:t>
            </a:r>
            <a:r>
              <a:rPr lang="de-DE" dirty="0" err="1"/>
              <a:t>wedge</a:t>
            </a:r>
            <a:r>
              <a:rPr lang="de-DE" dirty="0"/>
              <a:t>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)</a:t>
            </a:r>
          </a:p>
          <a:p>
            <a:r>
              <a:rPr lang="de-DE" dirty="0"/>
              <a:t>Making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fancier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18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F9D73-975E-FAF2-B760-AF539148B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Strange 50 Hz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C2559A-50EE-A501-1921-2AC8573E7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1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E7F6-067F-9419-0600-4910F337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on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95AC8B-7F04-EB09-157A-8B7FB1939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An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recognized</a:t>
            </a:r>
            <a:r>
              <a:rPr lang="de-DE" dirty="0"/>
              <a:t> and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super-resolution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overlap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directions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2nd super-</a:t>
            </a:r>
            <a:r>
              <a:rPr lang="de-DE" dirty="0" err="1"/>
              <a:t>res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1st </a:t>
            </a:r>
            <a:r>
              <a:rPr lang="de-DE" dirty="0" err="1"/>
              <a:t>one</a:t>
            </a:r>
            <a:endParaRPr lang="de-DE" dirty="0"/>
          </a:p>
          <a:p>
            <a:pPr lvl="1"/>
            <a:r>
              <a:rPr lang="de-DE" dirty="0" err="1"/>
              <a:t>Overlap</a:t>
            </a:r>
            <a:r>
              <a:rPr lang="de-DE" dirty="0"/>
              <a:t> = Diode </a:t>
            </a:r>
            <a:r>
              <a:rPr lang="de-DE" dirty="0" err="1"/>
              <a:t>spacing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irrelevant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(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larger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super-</a:t>
            </a:r>
            <a:r>
              <a:rPr lang="de-DE" dirty="0" err="1"/>
              <a:t>res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oversampling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treated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Split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(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)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ignore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overlap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5236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EE773-CD93-C6B4-E654-8D23BEE0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remark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83CAA3-5CD5-E515-A089-553A0657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time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frame rate 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) </a:t>
            </a:r>
            <a:r>
              <a:rPr lang="de-DE" dirty="0" err="1"/>
              <a:t>meaning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!</a:t>
            </a:r>
          </a:p>
          <a:p>
            <a:r>
              <a:rPr lang="de-DE" dirty="0"/>
              <a:t>I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</a:t>
            </a:r>
            <a:r>
              <a:rPr lang="de-DE" dirty="0" err="1"/>
              <a:t>undiffused</a:t>
            </a:r>
            <a:r>
              <a:rPr lang="de-DE" dirty="0"/>
              <a:t>.</a:t>
            </a:r>
          </a:p>
          <a:p>
            <a:r>
              <a:rPr lang="de-DE" dirty="0"/>
              <a:t> I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02EDA-E2F0-70AB-E9DC-50F5393C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50 Hz </a:t>
            </a:r>
            <a:r>
              <a:rPr lang="de-DE" dirty="0" err="1"/>
              <a:t>noise</a:t>
            </a:r>
            <a:r>
              <a:rPr lang="de-DE" dirty="0"/>
              <a:t> on </a:t>
            </a:r>
            <a:r>
              <a:rPr lang="de-DE" dirty="0" err="1"/>
              <a:t>undiffused</a:t>
            </a:r>
            <a:r>
              <a:rPr lang="de-DE" dirty="0"/>
              <a:t> beam?!</a:t>
            </a:r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A1E0F06-CEBC-6A74-BC81-1F9A68B7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21" y="1358726"/>
            <a:ext cx="5323562" cy="4140548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DC8CB0C-B28A-9CFF-88FE-C5159545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85" y="1358726"/>
            <a:ext cx="5323562" cy="41405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888180-0EAB-2AC8-AC2C-62645F337303}"/>
              </a:ext>
            </a:extLst>
          </p:cNvPr>
          <p:cNvSpPr txBox="1"/>
          <p:nvPr/>
        </p:nvSpPr>
        <p:spPr>
          <a:xfrm>
            <a:off x="1" y="549927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and </a:t>
            </a:r>
            <a:r>
              <a:rPr lang="de-DE" dirty="0" err="1"/>
              <a:t>lowest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)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diffuser; I will </a:t>
            </a:r>
            <a:r>
              <a:rPr lang="de-DE" dirty="0" err="1"/>
              <a:t>nevertheless</a:t>
            </a:r>
            <a:r>
              <a:rPr lang="de-DE" dirty="0"/>
              <a:t> bring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in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find: 10 </a:t>
            </a:r>
            <a:r>
              <a:rPr lang="de-DE" dirty="0" err="1"/>
              <a:t>periods</a:t>
            </a:r>
            <a:r>
              <a:rPr lang="de-DE" dirty="0"/>
              <a:t> in 200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50 in 1s = 50 Hz…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89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82E10-AFAC-DE08-5F9C-571A1A54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9FB19-49FB-0945-91BE-A234C2C5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explaining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r>
              <a:rPr lang="de-DE" dirty="0"/>
              <a:t>The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guys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pump and a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vibration</a:t>
            </a:r>
            <a:r>
              <a:rPr lang="de-DE" dirty="0"/>
              <a:t> – </a:t>
            </a:r>
            <a:r>
              <a:rPr lang="de-DE" dirty="0" err="1"/>
              <a:t>it</a:t>
            </a:r>
            <a:r>
              <a:rPr lang="de-DE" dirty="0"/>
              <a:t> was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and </a:t>
            </a:r>
            <a:r>
              <a:rPr lang="de-DE" dirty="0" err="1"/>
              <a:t>would</a:t>
            </a:r>
            <a:r>
              <a:rPr lang="de-DE" dirty="0"/>
              <a:t> also not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behaviour</a:t>
            </a:r>
            <a:endParaRPr lang="de-DE" dirty="0"/>
          </a:p>
          <a:p>
            <a:r>
              <a:rPr lang="de-DE" dirty="0" err="1"/>
              <a:t>Obviously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disappears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odd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(I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: A diffuser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imply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at </a:t>
            </a:r>
            <a:r>
              <a:rPr lang="de-DE" dirty="0" err="1"/>
              <a:t>Cyrcé</a:t>
            </a:r>
            <a:r>
              <a:rPr lang="de-DE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58776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4441</Words>
  <Application>Microsoft Macintosh PowerPoint</Application>
  <PresentationFormat>Breitbild</PresentationFormat>
  <Paragraphs>282</Paragraphs>
  <Slides>60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7" baseType="lpstr">
      <vt:lpstr>-apple-system</vt:lpstr>
      <vt:lpstr>Aptos</vt:lpstr>
      <vt:lpstr>Aptos Display</vt:lpstr>
      <vt:lpstr>Arial</vt:lpstr>
      <vt:lpstr>Symbol</vt:lpstr>
      <vt:lpstr>Wingdings</vt:lpstr>
      <vt:lpstr>Office</vt:lpstr>
      <vt:lpstr>Results 11/10/24 Results 22+23/10/24</vt:lpstr>
      <vt:lpstr>What was measured?</vt:lpstr>
      <vt:lpstr>PowerPoint-Präsentation</vt:lpstr>
      <vt:lpstr>PowerPoint-Präsentation</vt:lpstr>
      <vt:lpstr>PowerPoint-Präsentation</vt:lpstr>
      <vt:lpstr>Strange 50 Hz modulation only with diffuser</vt:lpstr>
      <vt:lpstr>Some important remark</vt:lpstr>
      <vt:lpstr>50 Hz noise on undiffused beam?!</vt:lpstr>
      <vt:lpstr>Where could this come from?</vt:lpstr>
      <vt:lpstr>Important report from 11/10/2024: Crash of diode array with metal surroundings </vt:lpstr>
      <vt:lpstr>What happended</vt:lpstr>
      <vt:lpstr>We observed this and immediately stopped!</vt:lpstr>
      <vt:lpstr>PowerPoint-Präsentation</vt:lpstr>
      <vt:lpstr>Possible defect of readout circuit</vt:lpstr>
      <vt:lpstr>PowerPoint-Präsentation</vt:lpstr>
      <vt:lpstr>New voltage scan results</vt:lpstr>
      <vt:lpstr>Some remarks</vt:lpstr>
      <vt:lpstr>Voltage scan up to the 11th October</vt:lpstr>
      <vt:lpstr>Sensitivity and signal quality</vt:lpstr>
      <vt:lpstr>And most importantly the ratios!</vt:lpstr>
      <vt:lpstr>All voltage scans up to the 22nd of October</vt:lpstr>
      <vt:lpstr>Sensitivity and signal quality</vt:lpstr>
      <vt:lpstr>All ratios</vt:lpstr>
      <vt:lpstr>Still not really correct</vt:lpstr>
      <vt:lpstr>Movie time: logo and current increase</vt:lpstr>
      <vt:lpstr>Movie current increase</vt:lpstr>
      <vt:lpstr>Movie Logo move</vt:lpstr>
      <vt:lpstr>PowerPoint-Präsentation</vt:lpstr>
      <vt:lpstr>General remarks</vt:lpstr>
      <vt:lpstr>General stuff</vt:lpstr>
      <vt:lpstr>Some plot-style remarks (from your side?)</vt:lpstr>
      <vt:lpstr>Linearity</vt:lpstr>
      <vt:lpstr>What will be analyzed</vt:lpstr>
      <vt:lpstr>Small matrix # 1</vt:lpstr>
      <vt:lpstr>PowerPoint-Präsentation</vt:lpstr>
      <vt:lpstr>PowerPoint-Präsentation</vt:lpstr>
      <vt:lpstr>PowerPoint-Präsentation</vt:lpstr>
      <vt:lpstr>Comparison between voltages</vt:lpstr>
      <vt:lpstr>Big matrix # 2 (measurements started at 1 V)</vt:lpstr>
      <vt:lpstr>PowerPoint-Präsentation</vt:lpstr>
      <vt:lpstr>Comparison between voltages</vt:lpstr>
      <vt:lpstr>Résumé </vt:lpstr>
      <vt:lpstr>‘2Line array‘ Results from the 2 x 64 0.5 x 0.5 mm2 array</vt:lpstr>
      <vt:lpstr>Mapping</vt:lpstr>
      <vt:lpstr>Results without super resolution</vt:lpstr>
      <vt:lpstr>PowerPoint-Präsentation</vt:lpstr>
      <vt:lpstr>Remark: The array was tilted, thus all measurements show this slight angle.</vt:lpstr>
      <vt:lpstr>New version of normalization for multi-line arrays</vt:lpstr>
      <vt:lpstr>What I added + possible problem </vt:lpstr>
      <vt:lpstr>Result 2Line</vt:lpstr>
      <vt:lpstr>Another addition</vt:lpstr>
      <vt:lpstr>The 2 lines compared</vt:lpstr>
      <vt:lpstr>Factor for each line individually</vt:lpstr>
      <vt:lpstr>Comparison to global alignment</vt:lpstr>
      <vt:lpstr>Some words to the factor</vt:lpstr>
      <vt:lpstr>Résumé</vt:lpstr>
      <vt:lpstr>Images 2Line array</vt:lpstr>
      <vt:lpstr>40 um diffuser / round aperture</vt:lpstr>
      <vt:lpstr>ToDos (I‘ll try to get as much as possible for next Tuesday)</vt:lpstr>
      <vt:lpstr>Update on image creation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19</cp:revision>
  <dcterms:created xsi:type="dcterms:W3CDTF">2024-10-24T13:12:08Z</dcterms:created>
  <dcterms:modified xsi:type="dcterms:W3CDTF">2024-11-15T16:15:22Z</dcterms:modified>
</cp:coreProperties>
</file>